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2" r:id="rId8"/>
    <p:sldId id="261"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9" d="100"/>
          <a:sy n="109" d="100"/>
        </p:scale>
        <p:origin x="58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D5C7E7-D6A7-4E20-A411-15BAD5F4C547}"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37437106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5C7E7-D6A7-4E20-A411-15BAD5F4C547}"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2576445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5C7E7-D6A7-4E20-A411-15BAD5F4C547}"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1379058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D5C7E7-D6A7-4E20-A411-15BAD5F4C547}"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1448098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D5C7E7-D6A7-4E20-A411-15BAD5F4C547}" type="datetimeFigureOut">
              <a:rPr lang="en-US" smtClean="0"/>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431612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D5C7E7-D6A7-4E20-A411-15BAD5F4C547}"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538589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D5C7E7-D6A7-4E20-A411-15BAD5F4C547}" type="datetimeFigureOut">
              <a:rPr lang="en-US" smtClean="0"/>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2317741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D5C7E7-D6A7-4E20-A411-15BAD5F4C547}" type="datetimeFigureOut">
              <a:rPr lang="en-US" smtClean="0"/>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2073997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D5C7E7-D6A7-4E20-A411-15BAD5F4C547}" type="datetimeFigureOut">
              <a:rPr lang="en-US" smtClean="0"/>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138828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D5C7E7-D6A7-4E20-A411-15BAD5F4C547}"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1561754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D5C7E7-D6A7-4E20-A411-15BAD5F4C547}" type="datetimeFigureOut">
              <a:rPr lang="en-US" smtClean="0"/>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3A023C-64D9-4E0B-AF40-CE9D7173BDB5}" type="slidenum">
              <a:rPr lang="en-US" smtClean="0"/>
              <a:t>‹#›</a:t>
            </a:fld>
            <a:endParaRPr lang="en-US"/>
          </a:p>
        </p:txBody>
      </p:sp>
    </p:spTree>
    <p:extLst>
      <p:ext uri="{BB962C8B-B14F-4D97-AF65-F5344CB8AC3E}">
        <p14:creationId xmlns:p14="http://schemas.microsoft.com/office/powerpoint/2010/main" val="43237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D5C7E7-D6A7-4E20-A411-15BAD5F4C547}" type="datetimeFigureOut">
              <a:rPr lang="en-US" smtClean="0"/>
              <a:t>8/7/2024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A023C-64D9-4E0B-AF40-CE9D7173BDB5}" type="slidenum">
              <a:rPr lang="en-US" smtClean="0"/>
              <a:t>‹#›</a:t>
            </a:fld>
            <a:endParaRPr lang="en-US"/>
          </a:p>
        </p:txBody>
      </p:sp>
    </p:spTree>
    <p:extLst>
      <p:ext uri="{BB962C8B-B14F-4D97-AF65-F5344CB8AC3E}">
        <p14:creationId xmlns:p14="http://schemas.microsoft.com/office/powerpoint/2010/main" val="32749563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NULL"/><Relationship Id="rId5" Type="http://schemas.openxmlformats.org/officeDocument/2006/relationships/image" Target="../media/image3.png"/><Relationship Id="rId4" Type="http://schemas.openxmlformats.org/officeDocument/2006/relationships/image" Target="NUL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5971" y="1226679"/>
            <a:ext cx="4135295" cy="4798859"/>
            <a:chOff x="0" y="0"/>
            <a:chExt cx="8270589" cy="9597717"/>
          </a:xfrm>
        </p:grpSpPr>
        <p:pic>
          <p:nvPicPr>
            <p:cNvPr id="3" name="Picture 3"/>
            <p:cNvPicPr>
              <a:picLocks noChangeAspect="1"/>
            </p:cNvPicPr>
            <p:nvPr/>
          </p:nvPicPr>
          <p:blipFill>
            <a:blip r:embed="rId2"/>
            <a:srcRect l="2897" t="9751" r="52709"/>
            <a:stretch>
              <a:fillRect/>
            </a:stretch>
          </p:blipFill>
          <p:spPr>
            <a:xfrm>
              <a:off x="0" y="0"/>
              <a:ext cx="8270589" cy="9597717"/>
            </a:xfrm>
            <a:prstGeom prst="rect">
              <a:avLst/>
            </a:prstGeom>
          </p:spPr>
        </p:pic>
      </p:grpSp>
      <p:grpSp>
        <p:nvGrpSpPr>
          <p:cNvPr id="4" name="Group 4"/>
          <p:cNvGrpSpPr/>
          <p:nvPr/>
        </p:nvGrpSpPr>
        <p:grpSpPr>
          <a:xfrm>
            <a:off x="5066354" y="381006"/>
            <a:ext cx="6822729" cy="6339606"/>
            <a:chOff x="0" y="0"/>
            <a:chExt cx="3918475" cy="3641005"/>
          </a:xfrm>
        </p:grpSpPr>
        <p:sp>
          <p:nvSpPr>
            <p:cNvPr id="5" name="Freeform 5"/>
            <p:cNvSpPr/>
            <p:nvPr/>
          </p:nvSpPr>
          <p:spPr>
            <a:xfrm>
              <a:off x="0" y="0"/>
              <a:ext cx="3918475" cy="3641005"/>
            </a:xfrm>
            <a:custGeom>
              <a:avLst/>
              <a:gdLst/>
              <a:ahLst/>
              <a:cxnLst/>
              <a:rect l="l" t="t" r="r" b="b"/>
              <a:pathLst>
                <a:path w="3918475" h="3641005">
                  <a:moveTo>
                    <a:pt x="3794015" y="3641005"/>
                  </a:moveTo>
                  <a:lnTo>
                    <a:pt x="124460" y="3641005"/>
                  </a:lnTo>
                  <a:cubicBezTo>
                    <a:pt x="55880" y="3641005"/>
                    <a:pt x="0" y="3585125"/>
                    <a:pt x="0" y="3516545"/>
                  </a:cubicBezTo>
                  <a:lnTo>
                    <a:pt x="0" y="124460"/>
                  </a:lnTo>
                  <a:cubicBezTo>
                    <a:pt x="0" y="55880"/>
                    <a:pt x="55880" y="0"/>
                    <a:pt x="124460" y="0"/>
                  </a:cubicBezTo>
                  <a:lnTo>
                    <a:pt x="3794015" y="0"/>
                  </a:lnTo>
                  <a:cubicBezTo>
                    <a:pt x="3862595" y="0"/>
                    <a:pt x="3918475" y="55880"/>
                    <a:pt x="3918475" y="124460"/>
                  </a:cubicBezTo>
                  <a:lnTo>
                    <a:pt x="3918475" y="3516545"/>
                  </a:lnTo>
                  <a:cubicBezTo>
                    <a:pt x="3918475" y="3585125"/>
                    <a:pt x="3862595" y="3641005"/>
                    <a:pt x="3794015" y="3641005"/>
                  </a:cubicBezTo>
                  <a:close/>
                </a:path>
              </a:pathLst>
            </a:custGeom>
            <a:solidFill>
              <a:srgbClr val="E35A1D"/>
            </a:solidFill>
          </p:spPr>
        </p:sp>
      </p:grpSp>
      <p:sp>
        <p:nvSpPr>
          <p:cNvPr id="6" name="Freeform 6"/>
          <p:cNvSpPr/>
          <p:nvPr/>
        </p:nvSpPr>
        <p:spPr>
          <a:xfrm>
            <a:off x="546338" y="5911237"/>
            <a:ext cx="3794561" cy="687764"/>
          </a:xfrm>
          <a:custGeom>
            <a:avLst/>
            <a:gdLst/>
            <a:ahLst/>
            <a:cxnLst/>
            <a:rect l="l" t="t" r="r" b="b"/>
            <a:pathLst>
              <a:path w="5691842" h="1031646">
                <a:moveTo>
                  <a:pt x="0" y="0"/>
                </a:moveTo>
                <a:lnTo>
                  <a:pt x="5691842" y="0"/>
                </a:lnTo>
                <a:lnTo>
                  <a:pt x="5691842" y="1031646"/>
                </a:lnTo>
                <a:lnTo>
                  <a:pt x="0" y="1031646"/>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7" name="TextBox 7"/>
          <p:cNvSpPr txBox="1"/>
          <p:nvPr/>
        </p:nvSpPr>
        <p:spPr>
          <a:xfrm>
            <a:off x="1138784" y="469017"/>
            <a:ext cx="2835339" cy="564257"/>
          </a:xfrm>
          <a:prstGeom prst="rect">
            <a:avLst/>
          </a:prstGeom>
        </p:spPr>
        <p:txBody>
          <a:bodyPr wrap="square" lIns="0" tIns="0" rIns="0" bIns="0" rtlCol="0" anchor="t">
            <a:spAutoFit/>
          </a:bodyPr>
          <a:lstStyle/>
          <a:p>
            <a:pPr>
              <a:lnSpc>
                <a:spcPts val="4400"/>
              </a:lnSpc>
            </a:pPr>
            <a:r>
              <a:rPr lang="en-US" sz="4000" dirty="0">
                <a:solidFill>
                  <a:srgbClr val="01A6CC"/>
                </a:solidFill>
                <a:latin typeface="Barlow Bold"/>
              </a:rPr>
              <a:t>Heat </a:t>
            </a:r>
            <a:r>
              <a:rPr lang="en-US" sz="4000" dirty="0" smtClean="0">
                <a:solidFill>
                  <a:srgbClr val="FF8800"/>
                </a:solidFill>
                <a:latin typeface="Barlow Bold"/>
              </a:rPr>
              <a:t>Safety</a:t>
            </a:r>
            <a:endParaRPr lang="en-US" sz="4000" dirty="0">
              <a:solidFill>
                <a:srgbClr val="FF8800"/>
              </a:solidFill>
              <a:latin typeface="Barlow Bold"/>
            </a:endParaRPr>
          </a:p>
        </p:txBody>
      </p:sp>
      <p:sp>
        <p:nvSpPr>
          <p:cNvPr id="8" name="TextBox 8"/>
          <p:cNvSpPr txBox="1"/>
          <p:nvPr/>
        </p:nvSpPr>
        <p:spPr>
          <a:xfrm>
            <a:off x="5254782" y="612029"/>
            <a:ext cx="5718178" cy="5386090"/>
          </a:xfrm>
          <a:prstGeom prst="rect">
            <a:avLst/>
          </a:prstGeom>
        </p:spPr>
        <p:txBody>
          <a:bodyPr lIns="0" tIns="0" rIns="0" bIns="0" rtlCol="0" anchor="t">
            <a:spAutoFit/>
          </a:bodyPr>
          <a:lstStyle/>
          <a:p>
            <a:pPr>
              <a:lnSpc>
                <a:spcPts val="2333"/>
              </a:lnSpc>
            </a:pPr>
            <a:r>
              <a:rPr lang="en-US" sz="1666">
                <a:solidFill>
                  <a:srgbClr val="FFFFFF"/>
                </a:solidFill>
                <a:latin typeface="Montserrat Bold"/>
              </a:rPr>
              <a:t>Heat Stress/Heat-Related Illnesses: </a:t>
            </a:r>
          </a:p>
          <a:p>
            <a:pPr>
              <a:lnSpc>
                <a:spcPts val="2239"/>
              </a:lnSpc>
            </a:pPr>
            <a:r>
              <a:rPr lang="en-US" sz="1600">
                <a:solidFill>
                  <a:srgbClr val="FFFFFF"/>
                </a:solidFill>
                <a:latin typeface="Montserrat Bold"/>
              </a:rPr>
              <a:t>Heat Cramps </a:t>
            </a:r>
          </a:p>
          <a:p>
            <a:pPr>
              <a:lnSpc>
                <a:spcPts val="2239"/>
              </a:lnSpc>
            </a:pPr>
            <a:r>
              <a:rPr lang="en-US" sz="1600">
                <a:solidFill>
                  <a:srgbClr val="FFFFFF"/>
                </a:solidFill>
                <a:latin typeface="Montserrat Bold"/>
              </a:rPr>
              <a:t>Heat Exhaustion </a:t>
            </a:r>
          </a:p>
          <a:p>
            <a:pPr>
              <a:lnSpc>
                <a:spcPts val="2239"/>
              </a:lnSpc>
            </a:pPr>
            <a:r>
              <a:rPr lang="en-US" sz="1600">
                <a:solidFill>
                  <a:srgbClr val="FFFFFF"/>
                </a:solidFill>
                <a:latin typeface="Montserrat Bold"/>
              </a:rPr>
              <a:t>Heat Stroke </a:t>
            </a:r>
          </a:p>
          <a:p>
            <a:pPr>
              <a:lnSpc>
                <a:spcPts val="2239"/>
              </a:lnSpc>
            </a:pPr>
            <a:endParaRPr lang="en-US" sz="1600">
              <a:solidFill>
                <a:srgbClr val="FFFFFF"/>
              </a:solidFill>
              <a:latin typeface="Montserrat Bold"/>
            </a:endParaRPr>
          </a:p>
          <a:p>
            <a:pPr>
              <a:lnSpc>
                <a:spcPts val="2333"/>
              </a:lnSpc>
            </a:pPr>
            <a:r>
              <a:rPr lang="en-US" sz="1666">
                <a:solidFill>
                  <a:srgbClr val="FFFFFF"/>
                </a:solidFill>
                <a:latin typeface="Montserrat Bold"/>
              </a:rPr>
              <a:t>Definition:</a:t>
            </a:r>
          </a:p>
          <a:p>
            <a:pPr>
              <a:lnSpc>
                <a:spcPts val="2239"/>
              </a:lnSpc>
            </a:pPr>
            <a:r>
              <a:rPr lang="en-US" sz="1600">
                <a:solidFill>
                  <a:srgbClr val="FFFFFF"/>
                </a:solidFill>
                <a:latin typeface="Montserrat Bold"/>
              </a:rPr>
              <a:t>Heat-related illness, or hyperthermia, is a </a:t>
            </a:r>
          </a:p>
          <a:p>
            <a:pPr>
              <a:lnSpc>
                <a:spcPts val="2239"/>
              </a:lnSpc>
            </a:pPr>
            <a:r>
              <a:rPr lang="en-US" sz="1600">
                <a:solidFill>
                  <a:srgbClr val="FFFFFF"/>
                </a:solidFill>
                <a:latin typeface="Montserrat Bold"/>
              </a:rPr>
              <a:t>condition resulting from exposure to extreme </a:t>
            </a:r>
          </a:p>
          <a:p>
            <a:pPr>
              <a:lnSpc>
                <a:spcPts val="2239"/>
              </a:lnSpc>
            </a:pPr>
            <a:r>
              <a:rPr lang="en-US" sz="1600">
                <a:solidFill>
                  <a:srgbClr val="FFFFFF"/>
                </a:solidFill>
                <a:latin typeface="Montserrat Bold"/>
              </a:rPr>
              <a:t>heat where the body becomes unable to properly </a:t>
            </a:r>
          </a:p>
          <a:p>
            <a:pPr>
              <a:lnSpc>
                <a:spcPts val="2239"/>
              </a:lnSpc>
            </a:pPr>
            <a:r>
              <a:rPr lang="en-US" sz="1600">
                <a:solidFill>
                  <a:srgbClr val="FFFFFF"/>
                </a:solidFill>
                <a:latin typeface="Montserrat Bold"/>
              </a:rPr>
              <a:t>cool, resulting in a rapid rise in body temperature.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The evaporation of sweat is the normal way to remove body heat, but, when the humidity is high, sweat does not evaporate as quickly. This, in turn, prevents the body from releasing heat quickly.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Prompt treatment of heat-related illnesses with aggressive fluid replacement and cooling of core body temperature is critical to reducing illness and preventing death.  </a:t>
            </a:r>
          </a:p>
        </p:txBody>
      </p:sp>
      <p:sp>
        <p:nvSpPr>
          <p:cNvPr id="9" name="Freeform 9"/>
          <p:cNvSpPr/>
          <p:nvPr/>
        </p:nvSpPr>
        <p:spPr>
          <a:xfrm>
            <a:off x="10655196" y="685800"/>
            <a:ext cx="954914" cy="3105411"/>
          </a:xfrm>
          <a:custGeom>
            <a:avLst/>
            <a:gdLst/>
            <a:ahLst/>
            <a:cxnLst/>
            <a:rect l="l" t="t" r="r" b="b"/>
            <a:pathLst>
              <a:path w="1432371" h="4658116">
                <a:moveTo>
                  <a:pt x="0" y="0"/>
                </a:moveTo>
                <a:lnTo>
                  <a:pt x="1432370" y="0"/>
                </a:lnTo>
                <a:lnTo>
                  <a:pt x="1432370" y="4658116"/>
                </a:lnTo>
                <a:lnTo>
                  <a:pt x="0" y="4658116"/>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Tree>
    <p:extLst>
      <p:ext uri="{BB962C8B-B14F-4D97-AF65-F5344CB8AC3E}">
        <p14:creationId xmlns:p14="http://schemas.microsoft.com/office/powerpoint/2010/main" val="1236608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6841" y="1558231"/>
            <a:ext cx="3876989" cy="4672291"/>
            <a:chOff x="0" y="0"/>
            <a:chExt cx="7753978" cy="9344582"/>
          </a:xfrm>
        </p:grpSpPr>
        <p:pic>
          <p:nvPicPr>
            <p:cNvPr id="3" name="Picture 3"/>
            <p:cNvPicPr>
              <a:picLocks noChangeAspect="1"/>
            </p:cNvPicPr>
            <p:nvPr/>
          </p:nvPicPr>
          <p:blipFill>
            <a:blip r:embed="rId2"/>
            <a:srcRect l="22340" r="22340"/>
            <a:stretch>
              <a:fillRect/>
            </a:stretch>
          </p:blipFill>
          <p:spPr>
            <a:xfrm>
              <a:off x="0" y="0"/>
              <a:ext cx="7753978" cy="9344582"/>
            </a:xfrm>
            <a:prstGeom prst="rect">
              <a:avLst/>
            </a:prstGeom>
          </p:spPr>
        </p:pic>
      </p:grpSp>
      <p:grpSp>
        <p:nvGrpSpPr>
          <p:cNvPr id="4" name="Group 4"/>
          <p:cNvGrpSpPr/>
          <p:nvPr/>
        </p:nvGrpSpPr>
        <p:grpSpPr>
          <a:xfrm>
            <a:off x="4549596" y="381006"/>
            <a:ext cx="7339485" cy="6132289"/>
            <a:chOff x="0" y="0"/>
            <a:chExt cx="4215262" cy="3521938"/>
          </a:xfrm>
        </p:grpSpPr>
        <p:sp>
          <p:nvSpPr>
            <p:cNvPr id="5" name="Freeform 5"/>
            <p:cNvSpPr/>
            <p:nvPr/>
          </p:nvSpPr>
          <p:spPr>
            <a:xfrm>
              <a:off x="0" y="0"/>
              <a:ext cx="4215262" cy="3521938"/>
            </a:xfrm>
            <a:custGeom>
              <a:avLst/>
              <a:gdLst/>
              <a:ahLst/>
              <a:cxnLst/>
              <a:rect l="l" t="t" r="r" b="b"/>
              <a:pathLst>
                <a:path w="4215262" h="3521938">
                  <a:moveTo>
                    <a:pt x="4090802" y="3521938"/>
                  </a:moveTo>
                  <a:lnTo>
                    <a:pt x="124460" y="3521938"/>
                  </a:lnTo>
                  <a:cubicBezTo>
                    <a:pt x="55880" y="3521938"/>
                    <a:pt x="0" y="3466058"/>
                    <a:pt x="0" y="3397478"/>
                  </a:cubicBezTo>
                  <a:lnTo>
                    <a:pt x="0" y="124460"/>
                  </a:lnTo>
                  <a:cubicBezTo>
                    <a:pt x="0" y="55880"/>
                    <a:pt x="55880" y="0"/>
                    <a:pt x="124460" y="0"/>
                  </a:cubicBezTo>
                  <a:lnTo>
                    <a:pt x="4090803" y="0"/>
                  </a:lnTo>
                  <a:cubicBezTo>
                    <a:pt x="4159383" y="0"/>
                    <a:pt x="4215262" y="55880"/>
                    <a:pt x="4215262" y="124460"/>
                  </a:cubicBezTo>
                  <a:lnTo>
                    <a:pt x="4215262" y="3397478"/>
                  </a:lnTo>
                  <a:cubicBezTo>
                    <a:pt x="4215262" y="3466058"/>
                    <a:pt x="4159383" y="3521938"/>
                    <a:pt x="4090803" y="3521938"/>
                  </a:cubicBezTo>
                  <a:close/>
                </a:path>
              </a:pathLst>
            </a:custGeom>
            <a:solidFill>
              <a:srgbClr val="FF8800"/>
            </a:solidFill>
          </p:spPr>
        </p:sp>
      </p:grpSp>
      <p:sp>
        <p:nvSpPr>
          <p:cNvPr id="8" name="TextBox 8"/>
          <p:cNvSpPr txBox="1"/>
          <p:nvPr/>
        </p:nvSpPr>
        <p:spPr>
          <a:xfrm>
            <a:off x="4818284" y="452915"/>
            <a:ext cx="6802111" cy="5693866"/>
          </a:xfrm>
          <a:prstGeom prst="rect">
            <a:avLst/>
          </a:prstGeom>
        </p:spPr>
        <p:txBody>
          <a:bodyPr lIns="0" tIns="0" rIns="0" bIns="0" rtlCol="0" anchor="t">
            <a:spAutoFit/>
          </a:bodyPr>
          <a:lstStyle/>
          <a:p>
            <a:pPr>
              <a:lnSpc>
                <a:spcPts val="2613"/>
              </a:lnSpc>
            </a:pPr>
            <a:r>
              <a:rPr lang="en-US" sz="1867">
                <a:solidFill>
                  <a:srgbClr val="FFFFFF"/>
                </a:solidFill>
                <a:latin typeface="Montserrat Bold"/>
              </a:rPr>
              <a:t>WHAT YOU CAN DO: </a:t>
            </a:r>
          </a:p>
          <a:p>
            <a:pPr>
              <a:lnSpc>
                <a:spcPts val="2239"/>
              </a:lnSpc>
            </a:pPr>
            <a:endParaRPr lang="en-US" sz="1867">
              <a:solidFill>
                <a:srgbClr val="FFFFFF"/>
              </a:solidFill>
              <a:latin typeface="Montserrat Bold"/>
            </a:endParaRPr>
          </a:p>
          <a:p>
            <a:pPr>
              <a:lnSpc>
                <a:spcPts val="2239"/>
              </a:lnSpc>
            </a:pPr>
            <a:r>
              <a:rPr lang="en-US" sz="1600">
                <a:solidFill>
                  <a:srgbClr val="FFFFFF"/>
                </a:solidFill>
                <a:latin typeface="Montserrat Bold"/>
              </a:rPr>
              <a:t>During heat waves, frequently check on people at risk for </a:t>
            </a:r>
          </a:p>
          <a:p>
            <a:pPr>
              <a:lnSpc>
                <a:spcPts val="2239"/>
              </a:lnSpc>
            </a:pPr>
            <a:r>
              <a:rPr lang="en-US" sz="1600">
                <a:solidFill>
                  <a:srgbClr val="FFFFFF"/>
                </a:solidFill>
                <a:latin typeface="Montserrat Bold"/>
              </a:rPr>
              <a:t>heat-related death, such as the elderly and disabled or homebound people.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Never leave children alone in cars and ensure children cannot lock themselves in an enclosed space, such as a car trunk.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Limit sun exposure during midday hours and in places of potential severe exposure, such as beaches.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Drink plenty of nonalcoholic fluids and replace the body’s salts and minerals, which sweating can release. Do not take salt tablets unless under medical supervision.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Dress infants and children in cool, loose clothing and shade their heads and faces from the sun with hats or an umbrella. </a:t>
            </a:r>
          </a:p>
          <a:p>
            <a:pPr>
              <a:lnSpc>
                <a:spcPts val="2239"/>
              </a:lnSpc>
            </a:pPr>
            <a:endParaRPr lang="en-US" sz="1600">
              <a:solidFill>
                <a:srgbClr val="FFFFFF"/>
              </a:solidFill>
              <a:latin typeface="Montserrat Bold"/>
            </a:endParaRPr>
          </a:p>
          <a:p>
            <a:pPr>
              <a:lnSpc>
                <a:spcPts val="2239"/>
              </a:lnSpc>
            </a:pPr>
            <a:r>
              <a:rPr lang="en-US" sz="1600">
                <a:solidFill>
                  <a:srgbClr val="FFFFFF"/>
                </a:solidFill>
                <a:latin typeface="Montserrat Bold"/>
              </a:rPr>
              <a:t>Provide plenty of fresh water for pets and leave the </a:t>
            </a:r>
          </a:p>
          <a:p>
            <a:pPr>
              <a:lnSpc>
                <a:spcPts val="2239"/>
              </a:lnSpc>
            </a:pPr>
            <a:r>
              <a:rPr lang="en-US" sz="1600">
                <a:solidFill>
                  <a:srgbClr val="FFFFFF"/>
                </a:solidFill>
                <a:latin typeface="Montserrat Bold"/>
              </a:rPr>
              <a:t>water in a shady area.</a:t>
            </a:r>
          </a:p>
        </p:txBody>
      </p:sp>
      <p:sp>
        <p:nvSpPr>
          <p:cNvPr id="10" name="TextBox 7"/>
          <p:cNvSpPr txBox="1"/>
          <p:nvPr/>
        </p:nvSpPr>
        <p:spPr>
          <a:xfrm>
            <a:off x="817665" y="600902"/>
            <a:ext cx="2835339" cy="564257"/>
          </a:xfrm>
          <a:prstGeom prst="rect">
            <a:avLst/>
          </a:prstGeom>
        </p:spPr>
        <p:txBody>
          <a:bodyPr wrap="square" lIns="0" tIns="0" rIns="0" bIns="0" rtlCol="0" anchor="t">
            <a:spAutoFit/>
          </a:bodyPr>
          <a:lstStyle/>
          <a:p>
            <a:pPr>
              <a:lnSpc>
                <a:spcPts val="4400"/>
              </a:lnSpc>
            </a:pPr>
            <a:r>
              <a:rPr lang="en-US" sz="4000" dirty="0">
                <a:solidFill>
                  <a:srgbClr val="01A6CC"/>
                </a:solidFill>
                <a:latin typeface="Barlow Bold"/>
              </a:rPr>
              <a:t>Heat </a:t>
            </a:r>
            <a:r>
              <a:rPr lang="en-US" sz="4000" dirty="0" smtClean="0">
                <a:solidFill>
                  <a:srgbClr val="FF8800"/>
                </a:solidFill>
                <a:latin typeface="Barlow Bold"/>
              </a:rPr>
              <a:t>Safety</a:t>
            </a:r>
            <a:endParaRPr lang="en-US" sz="4000" dirty="0">
              <a:solidFill>
                <a:srgbClr val="FF8800"/>
              </a:solidFill>
              <a:latin typeface="Barlow Bold"/>
            </a:endParaRPr>
          </a:p>
        </p:txBody>
      </p:sp>
    </p:spTree>
    <p:extLst>
      <p:ext uri="{BB962C8B-B14F-4D97-AF65-F5344CB8AC3E}">
        <p14:creationId xmlns:p14="http://schemas.microsoft.com/office/powerpoint/2010/main" val="171908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818569" y="1564646"/>
            <a:ext cx="3656883" cy="4949457"/>
            <a:chOff x="0" y="0"/>
            <a:chExt cx="7313766" cy="9898915"/>
          </a:xfrm>
        </p:grpSpPr>
        <p:pic>
          <p:nvPicPr>
            <p:cNvPr id="3" name="Picture 3"/>
            <p:cNvPicPr>
              <a:picLocks noChangeAspect="1"/>
            </p:cNvPicPr>
            <p:nvPr/>
          </p:nvPicPr>
          <p:blipFill>
            <a:blip r:embed="rId2"/>
            <a:srcRect t="4884" b="4884"/>
            <a:stretch>
              <a:fillRect/>
            </a:stretch>
          </p:blipFill>
          <p:spPr>
            <a:xfrm>
              <a:off x="0" y="0"/>
              <a:ext cx="7313766" cy="9898915"/>
            </a:xfrm>
            <a:prstGeom prst="rect">
              <a:avLst/>
            </a:prstGeom>
          </p:spPr>
        </p:pic>
      </p:grpSp>
      <p:grpSp>
        <p:nvGrpSpPr>
          <p:cNvPr id="4" name="Group 4"/>
          <p:cNvGrpSpPr/>
          <p:nvPr/>
        </p:nvGrpSpPr>
        <p:grpSpPr>
          <a:xfrm>
            <a:off x="336550" y="686819"/>
            <a:ext cx="6702336" cy="5484363"/>
            <a:chOff x="0" y="0"/>
            <a:chExt cx="3849331" cy="3149816"/>
          </a:xfrm>
        </p:grpSpPr>
        <p:sp>
          <p:nvSpPr>
            <p:cNvPr id="5" name="Freeform 5"/>
            <p:cNvSpPr/>
            <p:nvPr/>
          </p:nvSpPr>
          <p:spPr>
            <a:xfrm>
              <a:off x="0" y="0"/>
              <a:ext cx="3849331" cy="3149816"/>
            </a:xfrm>
            <a:custGeom>
              <a:avLst/>
              <a:gdLst/>
              <a:ahLst/>
              <a:cxnLst/>
              <a:rect l="l" t="t" r="r" b="b"/>
              <a:pathLst>
                <a:path w="3849331" h="3149816">
                  <a:moveTo>
                    <a:pt x="3724870" y="3149816"/>
                  </a:moveTo>
                  <a:lnTo>
                    <a:pt x="124460" y="3149816"/>
                  </a:lnTo>
                  <a:cubicBezTo>
                    <a:pt x="55880" y="3149816"/>
                    <a:pt x="0" y="3093936"/>
                    <a:pt x="0" y="3025356"/>
                  </a:cubicBezTo>
                  <a:lnTo>
                    <a:pt x="0" y="124460"/>
                  </a:lnTo>
                  <a:cubicBezTo>
                    <a:pt x="0" y="55880"/>
                    <a:pt x="55880" y="0"/>
                    <a:pt x="124460" y="0"/>
                  </a:cubicBezTo>
                  <a:lnTo>
                    <a:pt x="3724871" y="0"/>
                  </a:lnTo>
                  <a:cubicBezTo>
                    <a:pt x="3793451" y="0"/>
                    <a:pt x="3849331" y="55880"/>
                    <a:pt x="3849331" y="124460"/>
                  </a:cubicBezTo>
                  <a:lnTo>
                    <a:pt x="3849331" y="3025356"/>
                  </a:lnTo>
                  <a:cubicBezTo>
                    <a:pt x="3849331" y="3093936"/>
                    <a:pt x="3793451" y="3149816"/>
                    <a:pt x="3724871" y="3149816"/>
                  </a:cubicBezTo>
                  <a:close/>
                </a:path>
              </a:pathLst>
            </a:custGeom>
            <a:solidFill>
              <a:srgbClr val="E35A1D"/>
            </a:solidFill>
          </p:spPr>
        </p:sp>
      </p:grpSp>
      <p:sp>
        <p:nvSpPr>
          <p:cNvPr id="9" name="TextBox 9"/>
          <p:cNvSpPr txBox="1"/>
          <p:nvPr/>
        </p:nvSpPr>
        <p:spPr>
          <a:xfrm>
            <a:off x="669654" y="831850"/>
            <a:ext cx="6036129" cy="5206554"/>
          </a:xfrm>
          <a:prstGeom prst="rect">
            <a:avLst/>
          </a:prstGeom>
        </p:spPr>
        <p:txBody>
          <a:bodyPr lIns="0" tIns="0" rIns="0" bIns="0" rtlCol="0" anchor="t">
            <a:spAutoFit/>
          </a:bodyPr>
          <a:lstStyle/>
          <a:p>
            <a:pPr>
              <a:lnSpc>
                <a:spcPts val="2400"/>
              </a:lnSpc>
            </a:pPr>
            <a:r>
              <a:rPr lang="en-US" sz="1600">
                <a:solidFill>
                  <a:srgbClr val="FFFFFF"/>
                </a:solidFill>
                <a:latin typeface="Montserrat Bold"/>
              </a:rPr>
              <a:t>TREATMENT FOR HEAT EXHAUSTION OR HEAT STROKE: </a:t>
            </a:r>
          </a:p>
          <a:p>
            <a:pPr marL="345459" lvl="1" indent="-172729">
              <a:lnSpc>
                <a:spcPts val="2400"/>
              </a:lnSpc>
              <a:buFont typeface="Arial"/>
              <a:buChar char="•"/>
            </a:pPr>
            <a:r>
              <a:rPr lang="en-US" sz="1600">
                <a:solidFill>
                  <a:srgbClr val="FFFFFF"/>
                </a:solidFill>
                <a:latin typeface="Montserrat Bold"/>
              </a:rPr>
              <a:t>Reduce body temperature by cooling the body. </a:t>
            </a:r>
          </a:p>
          <a:p>
            <a:pPr marL="345459" lvl="1" indent="-172729">
              <a:lnSpc>
                <a:spcPts val="2400"/>
              </a:lnSpc>
              <a:buFont typeface="Arial"/>
              <a:buChar char="•"/>
            </a:pPr>
            <a:r>
              <a:rPr lang="en-US" sz="1600">
                <a:solidFill>
                  <a:srgbClr val="FFFFFF"/>
                </a:solidFill>
                <a:latin typeface="Montserrat Bold"/>
              </a:rPr>
              <a:t>Remove unnecessary clothing. </a:t>
            </a:r>
          </a:p>
          <a:p>
            <a:pPr marL="345459" lvl="1" indent="-172729">
              <a:lnSpc>
                <a:spcPts val="2400"/>
              </a:lnSpc>
              <a:buFont typeface="Arial"/>
              <a:buChar char="•"/>
            </a:pPr>
            <a:r>
              <a:rPr lang="en-US" sz="1600">
                <a:solidFill>
                  <a:srgbClr val="FFFFFF"/>
                </a:solidFill>
                <a:latin typeface="Montserrat Bold"/>
              </a:rPr>
              <a:t>Apply water, cool air, wet sheets or ice on the neck, groin and armpits to accelerate cooling. </a:t>
            </a:r>
          </a:p>
          <a:p>
            <a:pPr marL="345459" lvl="1" indent="-172729">
              <a:lnSpc>
                <a:spcPts val="2400"/>
              </a:lnSpc>
              <a:buFont typeface="Arial"/>
              <a:buChar char="•"/>
            </a:pPr>
            <a:r>
              <a:rPr lang="en-US" sz="1600">
                <a:solidFill>
                  <a:srgbClr val="FFFFFF"/>
                </a:solidFill>
                <a:latin typeface="Montserrat Bold"/>
              </a:rPr>
              <a:t>Seek professional medical attention immediately! </a:t>
            </a:r>
          </a:p>
          <a:p>
            <a:pPr>
              <a:lnSpc>
                <a:spcPts val="2400"/>
              </a:lnSpc>
            </a:pPr>
            <a:endParaRPr lang="en-US" sz="1600">
              <a:solidFill>
                <a:srgbClr val="FFFFFF"/>
              </a:solidFill>
              <a:latin typeface="Montserrat Bold"/>
            </a:endParaRPr>
          </a:p>
          <a:p>
            <a:pPr>
              <a:lnSpc>
                <a:spcPts val="2400"/>
              </a:lnSpc>
            </a:pPr>
            <a:r>
              <a:rPr lang="en-US" sz="1600">
                <a:solidFill>
                  <a:srgbClr val="FFFFFF"/>
                </a:solidFill>
                <a:latin typeface="Montserrat Bold"/>
              </a:rPr>
              <a:t>PREVENTION: </a:t>
            </a:r>
          </a:p>
          <a:p>
            <a:pPr marL="345459" lvl="1" indent="-172729">
              <a:lnSpc>
                <a:spcPts val="2400"/>
              </a:lnSpc>
              <a:buFont typeface="Arial"/>
              <a:buChar char="•"/>
            </a:pPr>
            <a:r>
              <a:rPr lang="en-US" sz="1600">
                <a:solidFill>
                  <a:srgbClr val="FFFFFF"/>
                </a:solidFill>
                <a:latin typeface="Montserrat Bold"/>
              </a:rPr>
              <a:t>Stop physical activity and move to a cool place.</a:t>
            </a:r>
          </a:p>
          <a:p>
            <a:pPr marL="345459" lvl="1" indent="-172729">
              <a:lnSpc>
                <a:spcPts val="2400"/>
              </a:lnSpc>
              <a:buFont typeface="Arial"/>
              <a:buChar char="•"/>
            </a:pPr>
            <a:r>
              <a:rPr lang="en-US" sz="1600">
                <a:solidFill>
                  <a:srgbClr val="FFFFFF"/>
                </a:solidFill>
                <a:latin typeface="Montserrat Bold"/>
              </a:rPr>
              <a:t>Drink water or a sports drink.</a:t>
            </a:r>
          </a:p>
          <a:p>
            <a:pPr marL="345459" lvl="1" indent="-172729">
              <a:lnSpc>
                <a:spcPts val="2400"/>
              </a:lnSpc>
              <a:buFont typeface="Arial"/>
              <a:buChar char="•"/>
            </a:pPr>
            <a:r>
              <a:rPr lang="en-US" sz="1600">
                <a:solidFill>
                  <a:srgbClr val="FFFFFF"/>
                </a:solidFill>
                <a:latin typeface="Montserrat Bold"/>
              </a:rPr>
              <a:t>Wait for cramps to go away before you do any more physical activity. </a:t>
            </a:r>
          </a:p>
          <a:p>
            <a:pPr>
              <a:lnSpc>
                <a:spcPts val="2400"/>
              </a:lnSpc>
            </a:pPr>
            <a:endParaRPr lang="en-US" sz="1600">
              <a:solidFill>
                <a:srgbClr val="FFFFFF"/>
              </a:solidFill>
              <a:latin typeface="Montserrat Bold"/>
            </a:endParaRPr>
          </a:p>
          <a:p>
            <a:pPr>
              <a:lnSpc>
                <a:spcPts val="2400"/>
              </a:lnSpc>
            </a:pPr>
            <a:r>
              <a:rPr lang="en-US" sz="1600">
                <a:solidFill>
                  <a:srgbClr val="FFFFFF"/>
                </a:solidFill>
                <a:latin typeface="Montserrat Bold"/>
              </a:rPr>
              <a:t>GET MEDICAL HELP RIGHT AWAY IF: </a:t>
            </a:r>
          </a:p>
          <a:p>
            <a:pPr marL="345459" lvl="1" indent="-172729">
              <a:lnSpc>
                <a:spcPts val="2400"/>
              </a:lnSpc>
              <a:buFont typeface="Arial"/>
              <a:buChar char="•"/>
            </a:pPr>
            <a:r>
              <a:rPr lang="en-US" sz="1600">
                <a:solidFill>
                  <a:srgbClr val="FFFFFF"/>
                </a:solidFill>
                <a:latin typeface="Montserrat Bold"/>
              </a:rPr>
              <a:t>Cramps last longer than one hour.</a:t>
            </a:r>
          </a:p>
          <a:p>
            <a:pPr marL="345459" lvl="1" indent="-172729">
              <a:lnSpc>
                <a:spcPts val="2400"/>
              </a:lnSpc>
              <a:buFont typeface="Arial"/>
              <a:buChar char="•"/>
            </a:pPr>
            <a:r>
              <a:rPr lang="en-US" sz="1600">
                <a:solidFill>
                  <a:srgbClr val="FFFFFF"/>
                </a:solidFill>
                <a:latin typeface="Montserrat Bold"/>
              </a:rPr>
              <a:t>You’re on a low-sodium diet.</a:t>
            </a:r>
          </a:p>
          <a:p>
            <a:pPr marL="345459" lvl="1" indent="-172730">
              <a:lnSpc>
                <a:spcPts val="2240"/>
              </a:lnSpc>
              <a:buFont typeface="Arial"/>
              <a:buChar char="•"/>
            </a:pPr>
            <a:r>
              <a:rPr lang="en-US" sz="1600">
                <a:solidFill>
                  <a:srgbClr val="FFFFFF"/>
                </a:solidFill>
                <a:latin typeface="Montserrat Bold"/>
              </a:rPr>
              <a:t>You have heart problems.</a:t>
            </a:r>
          </a:p>
        </p:txBody>
      </p:sp>
      <p:sp>
        <p:nvSpPr>
          <p:cNvPr id="10" name="AutoShape 2" descr="https://powerpoint.dod.online.office365.us/pods/GetClipboardImage.ashx?Id=0cb5319d-e537-42e2-be2d-1363cafd2386&amp;DC=GX4&amp;pkey=5ce54c2a-4968-4dd8-bd56-46d3a30ba244&amp;wdwaccluster=GX4"/>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7"/>
          <p:cNvSpPr txBox="1"/>
          <p:nvPr/>
        </p:nvSpPr>
        <p:spPr>
          <a:xfrm>
            <a:off x="8229340" y="549721"/>
            <a:ext cx="2835339" cy="564257"/>
          </a:xfrm>
          <a:prstGeom prst="rect">
            <a:avLst/>
          </a:prstGeom>
        </p:spPr>
        <p:txBody>
          <a:bodyPr wrap="square" lIns="0" tIns="0" rIns="0" bIns="0" rtlCol="0" anchor="t">
            <a:spAutoFit/>
          </a:bodyPr>
          <a:lstStyle/>
          <a:p>
            <a:pPr>
              <a:lnSpc>
                <a:spcPts val="4400"/>
              </a:lnSpc>
            </a:pPr>
            <a:r>
              <a:rPr lang="en-US" sz="4000" dirty="0">
                <a:solidFill>
                  <a:srgbClr val="01A6CC"/>
                </a:solidFill>
                <a:latin typeface="Barlow Bold"/>
              </a:rPr>
              <a:t>Heat </a:t>
            </a:r>
            <a:r>
              <a:rPr lang="en-US" sz="4000" dirty="0" smtClean="0">
                <a:solidFill>
                  <a:srgbClr val="FF8800"/>
                </a:solidFill>
                <a:latin typeface="Barlow Bold"/>
              </a:rPr>
              <a:t>Safety</a:t>
            </a:r>
            <a:endParaRPr lang="en-US" sz="4000" dirty="0">
              <a:solidFill>
                <a:srgbClr val="FF8800"/>
              </a:solidFill>
              <a:latin typeface="Barlow Bold"/>
            </a:endParaRPr>
          </a:p>
        </p:txBody>
      </p:sp>
    </p:spTree>
    <p:extLst>
      <p:ext uri="{BB962C8B-B14F-4D97-AF65-F5344CB8AC3E}">
        <p14:creationId xmlns:p14="http://schemas.microsoft.com/office/powerpoint/2010/main" val="4037298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2"/>
          <p:cNvGrpSpPr>
            <a:grpSpLocks/>
          </p:cNvGrpSpPr>
          <p:nvPr/>
        </p:nvGrpSpPr>
        <p:grpSpPr bwMode="auto">
          <a:xfrm>
            <a:off x="375709" y="1489076"/>
            <a:ext cx="4135967" cy="4536017"/>
            <a:chOff x="0" y="0"/>
            <a:chExt cx="8270589" cy="9597717"/>
          </a:xfrm>
        </p:grpSpPr>
        <p:pic>
          <p:nvPicPr>
            <p:cNvPr id="22537" name="Picture 3"/>
            <p:cNvPicPr>
              <a:picLocks noChangeAspect="1"/>
            </p:cNvPicPr>
            <p:nvPr/>
          </p:nvPicPr>
          <p:blipFill>
            <a:blip r:embed="rId2">
              <a:extLst>
                <a:ext uri="{28A0092B-C50C-407E-A947-70E740481C1C}">
                  <a14:useLocalDpi xmlns:a14="http://schemas.microsoft.com/office/drawing/2010/main" val="0"/>
                </a:ext>
              </a:extLst>
            </a:blip>
            <a:srcRect l="2898" t="9750" r="52708"/>
            <a:stretch>
              <a:fillRect/>
            </a:stretch>
          </p:blipFill>
          <p:spPr bwMode="auto">
            <a:xfrm>
              <a:off x="0" y="0"/>
              <a:ext cx="8270589" cy="959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1" name="Group 4"/>
          <p:cNvGrpSpPr>
            <a:grpSpLocks/>
          </p:cNvGrpSpPr>
          <p:nvPr/>
        </p:nvGrpSpPr>
        <p:grpSpPr bwMode="auto">
          <a:xfrm>
            <a:off x="5066242" y="381000"/>
            <a:ext cx="6823075" cy="6339417"/>
            <a:chOff x="0" y="0"/>
            <a:chExt cx="3918475" cy="3641005"/>
          </a:xfrm>
        </p:grpSpPr>
        <p:sp>
          <p:nvSpPr>
            <p:cNvPr id="22536" name="Freeform 5"/>
            <p:cNvSpPr>
              <a:spLocks noChangeArrowheads="1"/>
            </p:cNvSpPr>
            <p:nvPr/>
          </p:nvSpPr>
          <p:spPr bwMode="auto">
            <a:xfrm>
              <a:off x="0" y="0"/>
              <a:ext cx="3918475" cy="3641005"/>
            </a:xfrm>
            <a:custGeom>
              <a:avLst/>
              <a:gdLst>
                <a:gd name="T0" fmla="*/ 3794015 w 3918475"/>
                <a:gd name="T1" fmla="*/ 3641005 h 3641005"/>
                <a:gd name="T2" fmla="*/ 124460 w 3918475"/>
                <a:gd name="T3" fmla="*/ 3641005 h 3641005"/>
                <a:gd name="T4" fmla="*/ 0 w 3918475"/>
                <a:gd name="T5" fmla="*/ 3516545 h 3641005"/>
                <a:gd name="T6" fmla="*/ 0 w 3918475"/>
                <a:gd name="T7" fmla="*/ 124460 h 3641005"/>
                <a:gd name="T8" fmla="*/ 124460 w 3918475"/>
                <a:gd name="T9" fmla="*/ 0 h 3641005"/>
                <a:gd name="T10" fmla="*/ 3794015 w 3918475"/>
                <a:gd name="T11" fmla="*/ 0 h 3641005"/>
                <a:gd name="T12" fmla="*/ 3918475 w 3918475"/>
                <a:gd name="T13" fmla="*/ 124460 h 3641005"/>
                <a:gd name="T14" fmla="*/ 3918475 w 3918475"/>
                <a:gd name="T15" fmla="*/ 3516545 h 3641005"/>
                <a:gd name="T16" fmla="*/ 3794015 w 3918475"/>
                <a:gd name="T17" fmla="*/ 3641005 h 364100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18475"/>
                <a:gd name="T28" fmla="*/ 0 h 3641005"/>
                <a:gd name="T29" fmla="*/ 3918475 w 3918475"/>
                <a:gd name="T30" fmla="*/ 3641005 h 364100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18475" h="3641005">
                  <a:moveTo>
                    <a:pt x="3794015" y="3641005"/>
                  </a:moveTo>
                  <a:lnTo>
                    <a:pt x="124460" y="3641005"/>
                  </a:lnTo>
                  <a:cubicBezTo>
                    <a:pt x="55880" y="3641005"/>
                    <a:pt x="0" y="3585125"/>
                    <a:pt x="0" y="3516545"/>
                  </a:cubicBezTo>
                  <a:lnTo>
                    <a:pt x="0" y="124460"/>
                  </a:lnTo>
                  <a:cubicBezTo>
                    <a:pt x="0" y="55880"/>
                    <a:pt x="55880" y="0"/>
                    <a:pt x="124460" y="0"/>
                  </a:cubicBezTo>
                  <a:lnTo>
                    <a:pt x="3794015" y="0"/>
                  </a:lnTo>
                  <a:cubicBezTo>
                    <a:pt x="3862595" y="0"/>
                    <a:pt x="3918475" y="55880"/>
                    <a:pt x="3918475" y="124460"/>
                  </a:cubicBezTo>
                  <a:lnTo>
                    <a:pt x="3918475" y="3516545"/>
                  </a:lnTo>
                  <a:cubicBezTo>
                    <a:pt x="3918475" y="3585125"/>
                    <a:pt x="3862595" y="3641005"/>
                    <a:pt x="3794015" y="3641005"/>
                  </a:cubicBezTo>
                  <a:close/>
                </a:path>
              </a:pathLst>
            </a:custGeom>
            <a:solidFill>
              <a:srgbClr val="E35A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grpSp>
      <p:sp>
        <p:nvSpPr>
          <p:cNvPr id="22532" name="Freeform 6"/>
          <p:cNvSpPr>
            <a:spLocks noChangeArrowheads="1"/>
          </p:cNvSpPr>
          <p:nvPr/>
        </p:nvSpPr>
        <p:spPr bwMode="auto">
          <a:xfrm>
            <a:off x="546101" y="5910792"/>
            <a:ext cx="3795183" cy="687917"/>
          </a:xfrm>
          <a:custGeom>
            <a:avLst/>
            <a:gdLst>
              <a:gd name="T0" fmla="*/ 0 w 5691842"/>
              <a:gd name="T1" fmla="*/ 0 h 1031646"/>
              <a:gd name="T2" fmla="*/ 5693708 w 5691842"/>
              <a:gd name="T3" fmla="*/ 0 h 1031646"/>
              <a:gd name="T4" fmla="*/ 5693708 w 5691842"/>
              <a:gd name="T5" fmla="*/ 1032104 h 1031646"/>
              <a:gd name="T6" fmla="*/ 0 w 5691842"/>
              <a:gd name="T7" fmla="*/ 1032104 h 1031646"/>
              <a:gd name="T8" fmla="*/ 0 w 5691842"/>
              <a:gd name="T9" fmla="*/ 0 h 1031646"/>
              <a:gd name="T10" fmla="*/ 0 60000 65536"/>
              <a:gd name="T11" fmla="*/ 0 60000 65536"/>
              <a:gd name="T12" fmla="*/ 0 60000 65536"/>
              <a:gd name="T13" fmla="*/ 0 60000 65536"/>
              <a:gd name="T14" fmla="*/ 0 60000 65536"/>
              <a:gd name="T15" fmla="*/ 0 w 5691842"/>
              <a:gd name="T16" fmla="*/ 0 h 1031646"/>
              <a:gd name="T17" fmla="*/ 5691842 w 5691842"/>
              <a:gd name="T18" fmla="*/ 1031646 h 1031646"/>
            </a:gdLst>
            <a:ahLst/>
            <a:cxnLst>
              <a:cxn ang="T10">
                <a:pos x="T0" y="T1"/>
              </a:cxn>
              <a:cxn ang="T11">
                <a:pos x="T2" y="T3"/>
              </a:cxn>
              <a:cxn ang="T12">
                <a:pos x="T4" y="T5"/>
              </a:cxn>
              <a:cxn ang="T13">
                <a:pos x="T6" y="T7"/>
              </a:cxn>
              <a:cxn ang="T14">
                <a:pos x="T8" y="T9"/>
              </a:cxn>
            </a:cxnLst>
            <a:rect l="T15" t="T16" r="T17" b="T18"/>
            <a:pathLst>
              <a:path w="5691842" h="1031646">
                <a:moveTo>
                  <a:pt x="0" y="0"/>
                </a:moveTo>
                <a:lnTo>
                  <a:pt x="5691842" y="0"/>
                </a:lnTo>
                <a:lnTo>
                  <a:pt x="5691842" y="1031646"/>
                </a:lnTo>
                <a:lnTo>
                  <a:pt x="0" y="1031646"/>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sp>
        <p:nvSpPr>
          <p:cNvPr id="22534" name="TextBox 8"/>
          <p:cNvSpPr txBox="1">
            <a:spLocks noChangeArrowheads="1"/>
          </p:cNvSpPr>
          <p:nvPr/>
        </p:nvSpPr>
        <p:spPr bwMode="auto">
          <a:xfrm>
            <a:off x="5254626" y="611717"/>
            <a:ext cx="6203950" cy="54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6000"/>
              </a:lnSpc>
              <a:spcBef>
                <a:spcPct val="0"/>
              </a:spcBef>
              <a:buFontTx/>
              <a:buNone/>
            </a:pPr>
            <a:r>
              <a:rPr lang="ja-JP" altLang="en-US" sz="1867">
                <a:solidFill>
                  <a:srgbClr val="FFFFFF"/>
                </a:solidFill>
                <a:latin typeface="Montserrat Bold" charset="0"/>
              </a:rPr>
              <a:t>熱ストレス</a:t>
            </a:r>
            <a:r>
              <a:rPr lang="en-US" altLang="ja-JP" sz="1867">
                <a:solidFill>
                  <a:srgbClr val="FFFFFF"/>
                </a:solidFill>
                <a:latin typeface="Montserrat Bold" charset="0"/>
              </a:rPr>
              <a:t>/</a:t>
            </a:r>
            <a:r>
              <a:rPr lang="ja-JP" altLang="en-US" sz="1867">
                <a:solidFill>
                  <a:srgbClr val="FFFFFF"/>
                </a:solidFill>
                <a:latin typeface="Montserrat Bold" charset="0"/>
              </a:rPr>
              <a:t>熱関連疾患</a:t>
            </a:r>
            <a:r>
              <a:rPr lang="en-US" altLang="ja-JP" sz="1867">
                <a:solidFill>
                  <a:srgbClr val="FFFFFF"/>
                </a:solidFill>
                <a:latin typeface="Montserrat Bold" charset="0"/>
              </a:rPr>
              <a:t>: </a:t>
            </a:r>
            <a:endParaRPr lang="en-US" altLang="ja-JP" sz="1867"/>
          </a:p>
          <a:p>
            <a:pPr eaLnBrk="1" hangingPunct="1">
              <a:lnSpc>
                <a:spcPct val="105000"/>
              </a:lnSpc>
              <a:spcBef>
                <a:spcPct val="0"/>
              </a:spcBef>
              <a:buFontTx/>
              <a:buNone/>
            </a:pPr>
            <a:r>
              <a:rPr lang="ja-JP" altLang="en-US" sz="1867">
                <a:solidFill>
                  <a:srgbClr val="FFFFFF"/>
                </a:solidFill>
                <a:latin typeface="Montserrat Bold" charset="0"/>
              </a:rPr>
              <a:t>熱けいれん</a:t>
            </a:r>
            <a:endParaRPr lang="en-US" altLang="ja-JP" sz="1867">
              <a:solidFill>
                <a:srgbClr val="FFFFFF"/>
              </a:solidFill>
              <a:latin typeface="Montserrat Bold" charset="0"/>
            </a:endParaRPr>
          </a:p>
          <a:p>
            <a:pPr eaLnBrk="1" hangingPunct="1">
              <a:lnSpc>
                <a:spcPct val="105000"/>
              </a:lnSpc>
              <a:spcBef>
                <a:spcPct val="0"/>
              </a:spcBef>
              <a:buFontTx/>
              <a:buNone/>
            </a:pPr>
            <a:r>
              <a:rPr lang="ja-JP" altLang="en-US" sz="1867">
                <a:solidFill>
                  <a:srgbClr val="FFFFFF"/>
                </a:solidFill>
                <a:latin typeface="Montserrat Bold" charset="0"/>
              </a:rPr>
              <a:t>熱の排出</a:t>
            </a:r>
            <a:endParaRPr lang="en-US" altLang="ja-JP" sz="1867">
              <a:solidFill>
                <a:srgbClr val="FFFFFF"/>
              </a:solidFill>
              <a:latin typeface="Montserrat Bold" charset="0"/>
            </a:endParaRPr>
          </a:p>
          <a:p>
            <a:pPr eaLnBrk="1" hangingPunct="1">
              <a:lnSpc>
                <a:spcPct val="105000"/>
              </a:lnSpc>
              <a:spcBef>
                <a:spcPct val="0"/>
              </a:spcBef>
              <a:buFontTx/>
              <a:buNone/>
            </a:pPr>
            <a:r>
              <a:rPr lang="ja-JP" altLang="en-US" sz="1867">
                <a:solidFill>
                  <a:srgbClr val="FFFFFF"/>
                </a:solidFill>
                <a:latin typeface="Montserrat Bold" charset="0"/>
              </a:rPr>
              <a:t>熱中症</a:t>
            </a:r>
            <a:endParaRPr lang="en-US" altLang="ja-JP" sz="1867">
              <a:solidFill>
                <a:srgbClr val="FFFFFF"/>
              </a:solidFill>
              <a:latin typeface="Montserrat Bold" charset="0"/>
            </a:endParaRPr>
          </a:p>
          <a:p>
            <a:pPr eaLnBrk="1" hangingPunct="1">
              <a:lnSpc>
                <a:spcPct val="105000"/>
              </a:lnSpc>
              <a:spcBef>
                <a:spcPct val="0"/>
              </a:spcBef>
              <a:buFontTx/>
              <a:buNone/>
            </a:pPr>
            <a:endParaRPr lang="en-US" altLang="en-US" sz="1867">
              <a:solidFill>
                <a:srgbClr val="FFFFFF"/>
              </a:solidFill>
              <a:latin typeface="Montserrat Bold" charset="0"/>
            </a:endParaRPr>
          </a:p>
          <a:p>
            <a:pPr eaLnBrk="1" hangingPunct="1">
              <a:lnSpc>
                <a:spcPct val="106000"/>
              </a:lnSpc>
              <a:spcBef>
                <a:spcPct val="0"/>
              </a:spcBef>
              <a:buFontTx/>
              <a:buNone/>
            </a:pPr>
            <a:r>
              <a:rPr lang="ja-JP" altLang="en-US" sz="1867">
                <a:solidFill>
                  <a:srgbClr val="FFFFFF"/>
                </a:solidFill>
                <a:latin typeface="Montserrat Bold" charset="0"/>
              </a:rPr>
              <a:t>定義</a:t>
            </a:r>
            <a:r>
              <a:rPr lang="en-US" altLang="ja-JP" sz="1867">
                <a:solidFill>
                  <a:srgbClr val="FFFFFF"/>
                </a:solidFill>
                <a:latin typeface="Montserrat Bold" charset="0"/>
              </a:rPr>
              <a:t>:</a:t>
            </a:r>
          </a:p>
          <a:p>
            <a:pPr eaLnBrk="1" hangingPunct="1">
              <a:lnSpc>
                <a:spcPct val="105000"/>
              </a:lnSpc>
              <a:spcBef>
                <a:spcPct val="0"/>
              </a:spcBef>
              <a:buFontTx/>
              <a:buNone/>
            </a:pPr>
            <a:r>
              <a:rPr lang="ja-JP" altLang="en-US" sz="1867">
                <a:solidFill>
                  <a:srgbClr val="FFFFFF"/>
                </a:solidFill>
                <a:latin typeface="Montserrat Bold" charset="0"/>
              </a:rPr>
              <a:t>熱関連疾患、つまり異常高熱は、</a:t>
            </a:r>
          </a:p>
          <a:p>
            <a:pPr eaLnBrk="1" hangingPunct="1">
              <a:lnSpc>
                <a:spcPct val="105000"/>
              </a:lnSpc>
              <a:spcBef>
                <a:spcPct val="0"/>
              </a:spcBef>
              <a:buFontTx/>
              <a:buNone/>
            </a:pPr>
            <a:r>
              <a:rPr lang="ja-JP" altLang="en-US" sz="1867">
                <a:solidFill>
                  <a:srgbClr val="FFFFFF"/>
                </a:solidFill>
                <a:latin typeface="Montserrat Bold" charset="0"/>
              </a:rPr>
              <a:t>極端に暑い環境へさらされ、</a:t>
            </a:r>
            <a:endParaRPr lang="en-US" altLang="ja-JP" sz="1867">
              <a:solidFill>
                <a:srgbClr val="FFFFFF"/>
              </a:solidFill>
              <a:latin typeface="Montserrat Bold" charset="0"/>
            </a:endParaRPr>
          </a:p>
          <a:p>
            <a:pPr eaLnBrk="1" hangingPunct="1">
              <a:lnSpc>
                <a:spcPct val="105000"/>
              </a:lnSpc>
              <a:spcBef>
                <a:spcPct val="0"/>
              </a:spcBef>
              <a:buFontTx/>
              <a:buNone/>
            </a:pPr>
            <a:r>
              <a:rPr lang="ja-JP" altLang="en-US" sz="1867">
                <a:solidFill>
                  <a:srgbClr val="FFFFFF"/>
                </a:solidFill>
                <a:latin typeface="Montserrat Bold" charset="0"/>
              </a:rPr>
              <a:t>体が正常に冷やす事が出来ない事によって、</a:t>
            </a:r>
            <a:endParaRPr lang="en-US" altLang="ja-JP" sz="1867">
              <a:solidFill>
                <a:srgbClr val="FFFFFF"/>
              </a:solidFill>
              <a:latin typeface="Montserrat Bold" charset="0"/>
            </a:endParaRPr>
          </a:p>
          <a:p>
            <a:pPr eaLnBrk="1" hangingPunct="1">
              <a:lnSpc>
                <a:spcPct val="105000"/>
              </a:lnSpc>
              <a:spcBef>
                <a:spcPct val="0"/>
              </a:spcBef>
              <a:buFontTx/>
              <a:buNone/>
            </a:pPr>
            <a:r>
              <a:rPr lang="ja-JP" altLang="en-US" sz="1867">
                <a:solidFill>
                  <a:srgbClr val="FFFFFF"/>
                </a:solidFill>
                <a:latin typeface="Montserrat Bold" charset="0"/>
              </a:rPr>
              <a:t>体温が急激に上昇する状態。</a:t>
            </a:r>
          </a:p>
          <a:p>
            <a:pPr eaLnBrk="1" hangingPunct="1">
              <a:lnSpc>
                <a:spcPct val="105000"/>
              </a:lnSpc>
              <a:spcBef>
                <a:spcPct val="0"/>
              </a:spcBef>
              <a:buFontTx/>
              <a:buNone/>
            </a:pPr>
            <a:endParaRPr lang="en-US" altLang="en-US" sz="1867">
              <a:solidFill>
                <a:srgbClr val="FFFFFF"/>
              </a:solidFill>
              <a:latin typeface="Montserrat Bold" charset="0"/>
            </a:endParaRPr>
          </a:p>
          <a:p>
            <a:pPr eaLnBrk="1" hangingPunct="1">
              <a:lnSpc>
                <a:spcPct val="105000"/>
              </a:lnSpc>
              <a:spcBef>
                <a:spcPct val="0"/>
              </a:spcBef>
              <a:buFontTx/>
              <a:buNone/>
            </a:pPr>
            <a:r>
              <a:rPr lang="ja-JP" altLang="en-US" sz="1867">
                <a:solidFill>
                  <a:srgbClr val="FFFFFF"/>
                </a:solidFill>
                <a:latin typeface="Montserrat Bold" charset="0"/>
              </a:rPr>
              <a:t>汗の蒸発は体温を奪う通常の方法ですが、湿度が高いと汗はそれほど早く蒸発しません。よって、体からの熱の急速な放出が妨げられます。</a:t>
            </a:r>
            <a:endParaRPr lang="en-US" altLang="ja-JP" sz="1867">
              <a:solidFill>
                <a:srgbClr val="FFFFFF"/>
              </a:solidFill>
              <a:latin typeface="Montserrat Bold" charset="0"/>
            </a:endParaRPr>
          </a:p>
          <a:p>
            <a:pPr eaLnBrk="1" hangingPunct="1">
              <a:lnSpc>
                <a:spcPct val="105000"/>
              </a:lnSpc>
              <a:spcBef>
                <a:spcPct val="0"/>
              </a:spcBef>
              <a:buFontTx/>
              <a:buNone/>
            </a:pPr>
            <a:endParaRPr lang="en-US" altLang="en-US" sz="1867">
              <a:solidFill>
                <a:srgbClr val="FFFFFF"/>
              </a:solidFill>
              <a:latin typeface="Montserrat Bold" charset="0"/>
            </a:endParaRPr>
          </a:p>
          <a:p>
            <a:pPr eaLnBrk="1" hangingPunct="1">
              <a:lnSpc>
                <a:spcPct val="105000"/>
              </a:lnSpc>
              <a:spcBef>
                <a:spcPct val="0"/>
              </a:spcBef>
              <a:buFontTx/>
              <a:buNone/>
            </a:pPr>
            <a:r>
              <a:rPr lang="ja-JP" altLang="en-US" sz="1867">
                <a:solidFill>
                  <a:srgbClr val="FFFFFF"/>
                </a:solidFill>
                <a:latin typeface="Montserrat Bold" charset="0"/>
              </a:rPr>
              <a:t>積極的な水分補給と体の中心部の体温の冷却による熱関連疾患の迅速な治療は、病気を軽減し死亡を防ぐために非常に重要です。</a:t>
            </a:r>
            <a:endParaRPr lang="en-US" altLang="en-US" sz="1867">
              <a:solidFill>
                <a:srgbClr val="FFFFFF"/>
              </a:solidFill>
              <a:latin typeface="Montserrat Bold" charset="0"/>
            </a:endParaRPr>
          </a:p>
        </p:txBody>
      </p:sp>
      <p:sp>
        <p:nvSpPr>
          <p:cNvPr id="22535" name="Freeform 9"/>
          <p:cNvSpPr>
            <a:spLocks noChangeArrowheads="1"/>
          </p:cNvSpPr>
          <p:nvPr/>
        </p:nvSpPr>
        <p:spPr bwMode="auto">
          <a:xfrm>
            <a:off x="10655300" y="685800"/>
            <a:ext cx="954617" cy="3105150"/>
          </a:xfrm>
          <a:custGeom>
            <a:avLst/>
            <a:gdLst>
              <a:gd name="T0" fmla="*/ 0 w 1432371"/>
              <a:gd name="T1" fmla="*/ 0 h 4658116"/>
              <a:gd name="T2" fmla="*/ 1431478 w 1432371"/>
              <a:gd name="T3" fmla="*/ 0 h 4658116"/>
              <a:gd name="T4" fmla="*/ 1431478 w 1432371"/>
              <a:gd name="T5" fmla="*/ 4657334 h 4658116"/>
              <a:gd name="T6" fmla="*/ 0 w 1432371"/>
              <a:gd name="T7" fmla="*/ 4657334 h 4658116"/>
              <a:gd name="T8" fmla="*/ 0 w 1432371"/>
              <a:gd name="T9" fmla="*/ 0 h 4658116"/>
              <a:gd name="T10" fmla="*/ 0 60000 65536"/>
              <a:gd name="T11" fmla="*/ 0 60000 65536"/>
              <a:gd name="T12" fmla="*/ 0 60000 65536"/>
              <a:gd name="T13" fmla="*/ 0 60000 65536"/>
              <a:gd name="T14" fmla="*/ 0 60000 65536"/>
              <a:gd name="T15" fmla="*/ 0 w 1432371"/>
              <a:gd name="T16" fmla="*/ 0 h 4658116"/>
              <a:gd name="T17" fmla="*/ 1432371 w 1432371"/>
              <a:gd name="T18" fmla="*/ 4658116 h 4658116"/>
            </a:gdLst>
            <a:ahLst/>
            <a:cxnLst>
              <a:cxn ang="T10">
                <a:pos x="T0" y="T1"/>
              </a:cxn>
              <a:cxn ang="T11">
                <a:pos x="T2" y="T3"/>
              </a:cxn>
              <a:cxn ang="T12">
                <a:pos x="T4" y="T5"/>
              </a:cxn>
              <a:cxn ang="T13">
                <a:pos x="T6" y="T7"/>
              </a:cxn>
              <a:cxn ang="T14">
                <a:pos x="T8" y="T9"/>
              </a:cxn>
            </a:cxnLst>
            <a:rect l="T15" t="T16" r="T17" b="T18"/>
            <a:pathLst>
              <a:path w="1432371" h="4658116">
                <a:moveTo>
                  <a:pt x="0" y="0"/>
                </a:moveTo>
                <a:lnTo>
                  <a:pt x="1432370" y="0"/>
                </a:lnTo>
                <a:lnTo>
                  <a:pt x="1432370" y="4658116"/>
                </a:lnTo>
                <a:lnTo>
                  <a:pt x="0" y="4658116"/>
                </a:lnTo>
                <a:lnTo>
                  <a:pt x="0" y="0"/>
                </a:lnTo>
                <a:close/>
              </a:path>
            </a:pathLst>
          </a:cu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sp>
        <p:nvSpPr>
          <p:cNvPr id="10" name="TextBox 6"/>
          <p:cNvSpPr txBox="1">
            <a:spLocks noChangeArrowheads="1"/>
          </p:cNvSpPr>
          <p:nvPr/>
        </p:nvSpPr>
        <p:spPr bwMode="auto">
          <a:xfrm>
            <a:off x="1029395" y="426419"/>
            <a:ext cx="2506376" cy="102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2000"/>
              </a:lnSpc>
              <a:spcBef>
                <a:spcPct val="0"/>
              </a:spcBef>
              <a:buFontTx/>
              <a:buNone/>
            </a:pPr>
            <a:r>
              <a:rPr lang="ja-JP" altLang="en-US" sz="4000" dirty="0" smtClean="0">
                <a:solidFill>
                  <a:srgbClr val="01A6CC"/>
                </a:solidFill>
                <a:latin typeface="Barlow Bold" charset="0"/>
              </a:rPr>
              <a:t>熱中症</a:t>
            </a:r>
            <a:endParaRPr lang="en-US" altLang="ja-JP" sz="4000" dirty="0" smtClean="0">
              <a:solidFill>
                <a:srgbClr val="01A6CC"/>
              </a:solidFill>
              <a:latin typeface="Barlow Bold" charset="0"/>
            </a:endParaRPr>
          </a:p>
          <a:p>
            <a:pPr algn="ctr">
              <a:lnSpc>
                <a:spcPct val="82000"/>
              </a:lnSpc>
              <a:spcBef>
                <a:spcPct val="0"/>
              </a:spcBef>
              <a:buNone/>
            </a:pPr>
            <a:r>
              <a:rPr lang="ja-JP" altLang="en-US" sz="4000" dirty="0">
                <a:solidFill>
                  <a:srgbClr val="FF8800"/>
                </a:solidFill>
                <a:latin typeface="Barlow Bold" charset="0"/>
              </a:rPr>
              <a:t>安全</a:t>
            </a:r>
            <a:r>
              <a:rPr lang="ja-JP" altLang="en-US" sz="4000" dirty="0" smtClean="0">
                <a:solidFill>
                  <a:srgbClr val="FF8800"/>
                </a:solidFill>
                <a:latin typeface="Barlow Bold" charset="0"/>
              </a:rPr>
              <a:t>対策</a:t>
            </a:r>
            <a:endParaRPr lang="en-US" altLang="en-US" sz="4000" dirty="0">
              <a:solidFill>
                <a:srgbClr val="01A6CC"/>
              </a:solidFill>
              <a:latin typeface="Barlow Bold" charset="0"/>
            </a:endParaRPr>
          </a:p>
        </p:txBody>
      </p:sp>
    </p:spTree>
    <p:extLst>
      <p:ext uri="{BB962C8B-B14F-4D97-AF65-F5344CB8AC3E}">
        <p14:creationId xmlns:p14="http://schemas.microsoft.com/office/powerpoint/2010/main" val="227665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47134" y="1841501"/>
            <a:ext cx="3877733" cy="4671483"/>
            <a:chOff x="0" y="0"/>
            <a:chExt cx="7753978" cy="9344582"/>
          </a:xfrm>
        </p:grpSpPr>
        <p:pic>
          <p:nvPicPr>
            <p:cNvPr id="20489" name="Picture 3"/>
            <p:cNvPicPr>
              <a:picLocks noChangeAspect="1"/>
            </p:cNvPicPr>
            <p:nvPr/>
          </p:nvPicPr>
          <p:blipFill>
            <a:blip r:embed="rId2" cstate="print">
              <a:extLst>
                <a:ext uri="{28A0092B-C50C-407E-A947-70E740481C1C}">
                  <a14:useLocalDpi xmlns:a14="http://schemas.microsoft.com/office/drawing/2010/main" val="0"/>
                </a:ext>
              </a:extLst>
            </a:blip>
            <a:srcRect l="22340" r="22340"/>
            <a:stretch>
              <a:fillRect/>
            </a:stretch>
          </p:blipFill>
          <p:spPr bwMode="auto">
            <a:xfrm>
              <a:off x="0" y="0"/>
              <a:ext cx="7753978" cy="9344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83" name="Group 4"/>
          <p:cNvGrpSpPr>
            <a:grpSpLocks/>
          </p:cNvGrpSpPr>
          <p:nvPr/>
        </p:nvGrpSpPr>
        <p:grpSpPr bwMode="auto">
          <a:xfrm>
            <a:off x="4521200" y="381001"/>
            <a:ext cx="7339542" cy="6131983"/>
            <a:chOff x="0" y="0"/>
            <a:chExt cx="4215262" cy="3521938"/>
          </a:xfrm>
        </p:grpSpPr>
        <p:sp>
          <p:nvSpPr>
            <p:cNvPr id="20488" name="Freeform 5"/>
            <p:cNvSpPr>
              <a:spLocks noChangeArrowheads="1"/>
            </p:cNvSpPr>
            <p:nvPr/>
          </p:nvSpPr>
          <p:spPr bwMode="auto">
            <a:xfrm>
              <a:off x="0" y="0"/>
              <a:ext cx="4215262" cy="3521938"/>
            </a:xfrm>
            <a:custGeom>
              <a:avLst/>
              <a:gdLst>
                <a:gd name="T0" fmla="*/ 4090802 w 4215262"/>
                <a:gd name="T1" fmla="*/ 3521938 h 3521938"/>
                <a:gd name="T2" fmla="*/ 124460 w 4215262"/>
                <a:gd name="T3" fmla="*/ 3521938 h 3521938"/>
                <a:gd name="T4" fmla="*/ 0 w 4215262"/>
                <a:gd name="T5" fmla="*/ 3397478 h 3521938"/>
                <a:gd name="T6" fmla="*/ 0 w 4215262"/>
                <a:gd name="T7" fmla="*/ 124460 h 3521938"/>
                <a:gd name="T8" fmla="*/ 124460 w 4215262"/>
                <a:gd name="T9" fmla="*/ 0 h 3521938"/>
                <a:gd name="T10" fmla="*/ 4090803 w 4215262"/>
                <a:gd name="T11" fmla="*/ 0 h 3521938"/>
                <a:gd name="T12" fmla="*/ 4215262 w 4215262"/>
                <a:gd name="T13" fmla="*/ 124460 h 3521938"/>
                <a:gd name="T14" fmla="*/ 4215262 w 4215262"/>
                <a:gd name="T15" fmla="*/ 3397478 h 3521938"/>
                <a:gd name="T16" fmla="*/ 4090803 w 4215262"/>
                <a:gd name="T17" fmla="*/ 3521938 h 3521938"/>
                <a:gd name="T18" fmla="*/ 4090802 w 4215262"/>
                <a:gd name="T19" fmla="*/ 3521938 h 35219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215262"/>
                <a:gd name="T31" fmla="*/ 0 h 3521938"/>
                <a:gd name="T32" fmla="*/ 4215262 w 4215262"/>
                <a:gd name="T33" fmla="*/ 3521938 h 352193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215262" h="3521938">
                  <a:moveTo>
                    <a:pt x="4090802" y="3521938"/>
                  </a:moveTo>
                  <a:lnTo>
                    <a:pt x="124460" y="3521938"/>
                  </a:lnTo>
                  <a:cubicBezTo>
                    <a:pt x="55880" y="3521938"/>
                    <a:pt x="0" y="3466058"/>
                    <a:pt x="0" y="3397478"/>
                  </a:cubicBezTo>
                  <a:lnTo>
                    <a:pt x="0" y="124460"/>
                  </a:lnTo>
                  <a:cubicBezTo>
                    <a:pt x="0" y="55880"/>
                    <a:pt x="55880" y="0"/>
                    <a:pt x="124460" y="0"/>
                  </a:cubicBezTo>
                  <a:lnTo>
                    <a:pt x="4090803" y="0"/>
                  </a:lnTo>
                  <a:cubicBezTo>
                    <a:pt x="4159383" y="0"/>
                    <a:pt x="4215262" y="55880"/>
                    <a:pt x="4215262" y="124460"/>
                  </a:cubicBezTo>
                  <a:lnTo>
                    <a:pt x="4215262" y="3397478"/>
                  </a:lnTo>
                  <a:cubicBezTo>
                    <a:pt x="4215262" y="3466058"/>
                    <a:pt x="4159383" y="3521938"/>
                    <a:pt x="4090803" y="3521938"/>
                  </a:cubicBezTo>
                  <a:lnTo>
                    <a:pt x="4090802" y="3521938"/>
                  </a:lnTo>
                  <a:close/>
                </a:path>
              </a:pathLst>
            </a:custGeom>
            <a:solidFill>
              <a:srgbClr val="FF88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grpSp>
      <p:sp>
        <p:nvSpPr>
          <p:cNvPr id="20486" name="TextBox 8"/>
          <p:cNvSpPr txBox="1">
            <a:spLocks noChangeArrowheads="1"/>
          </p:cNvSpPr>
          <p:nvPr/>
        </p:nvSpPr>
        <p:spPr bwMode="auto">
          <a:xfrm>
            <a:off x="4790017" y="600076"/>
            <a:ext cx="6801909" cy="521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06000"/>
              </a:lnSpc>
              <a:spcBef>
                <a:spcPct val="0"/>
              </a:spcBef>
              <a:buFontTx/>
              <a:buNone/>
            </a:pPr>
            <a:r>
              <a:rPr lang="ja-JP" altLang="en-US" sz="1867">
                <a:solidFill>
                  <a:srgbClr val="FFFFFF"/>
                </a:solidFill>
                <a:latin typeface="Montserrat Bold" charset="0"/>
              </a:rPr>
              <a:t>あなたにできること</a:t>
            </a:r>
            <a:r>
              <a:rPr lang="en-US" altLang="ja-JP" sz="1867">
                <a:solidFill>
                  <a:srgbClr val="FFFFFF"/>
                </a:solidFill>
                <a:latin typeface="Montserrat Bold" charset="0"/>
              </a:rPr>
              <a:t>: </a:t>
            </a:r>
            <a:endParaRPr lang="en-US" altLang="ja-JP" sz="1800"/>
          </a:p>
          <a:p>
            <a:pPr eaLnBrk="1" hangingPunct="1">
              <a:lnSpc>
                <a:spcPct val="91000"/>
              </a:lnSpc>
              <a:spcBef>
                <a:spcPct val="0"/>
              </a:spcBef>
              <a:buFontTx/>
              <a:buNone/>
            </a:pPr>
            <a:endParaRPr lang="en-US" altLang="ja-JP" sz="1867">
              <a:solidFill>
                <a:srgbClr val="FFFFFF"/>
              </a:solidFill>
              <a:latin typeface="Montserrat Bold" charset="0"/>
            </a:endParaRPr>
          </a:p>
          <a:p>
            <a:pPr eaLnBrk="1" hangingPunct="1">
              <a:lnSpc>
                <a:spcPct val="105000"/>
              </a:lnSpc>
              <a:spcBef>
                <a:spcPct val="0"/>
              </a:spcBef>
              <a:buFontTx/>
              <a:buNone/>
            </a:pPr>
            <a:r>
              <a:rPr lang="ja-JP" altLang="en-US" sz="1600">
                <a:solidFill>
                  <a:srgbClr val="FFFFFF"/>
                </a:solidFill>
                <a:latin typeface="Montserrat Bold" charset="0"/>
              </a:rPr>
              <a:t>熱波の際には、高齢者や障害者、在宅の人など、熱中症に関連した死亡の危険がある人を頻繁にチェックしてください。</a:t>
            </a:r>
          </a:p>
          <a:p>
            <a:pPr eaLnBrk="1" hangingPunct="1">
              <a:lnSpc>
                <a:spcPct val="105000"/>
              </a:lnSpc>
              <a:spcBef>
                <a:spcPct val="0"/>
              </a:spcBef>
              <a:buFontTx/>
              <a:buNone/>
            </a:pPr>
            <a:endParaRPr lang="en-US" altLang="ja-JP" sz="1600">
              <a:solidFill>
                <a:srgbClr val="FFFFFF"/>
              </a:solidFill>
              <a:latin typeface="Montserrat Bold" charset="0"/>
            </a:endParaRPr>
          </a:p>
          <a:p>
            <a:pPr eaLnBrk="1" hangingPunct="1">
              <a:lnSpc>
                <a:spcPct val="105000"/>
              </a:lnSpc>
              <a:spcBef>
                <a:spcPct val="0"/>
              </a:spcBef>
              <a:buFontTx/>
              <a:buNone/>
            </a:pPr>
            <a:r>
              <a:rPr lang="ja-JP" altLang="en-US" sz="1600">
                <a:solidFill>
                  <a:srgbClr val="FFFFFF"/>
                </a:solidFill>
                <a:latin typeface="Montserrat Bold" charset="0"/>
              </a:rPr>
              <a:t>子供を車の中で、一人にしないでください。子供が車のトランクなどの密閉された空間に閉じ込められないように注意してください。</a:t>
            </a:r>
            <a:endParaRPr lang="en-US" altLang="ja-JP" sz="1600">
              <a:solidFill>
                <a:srgbClr val="FFFFFF"/>
              </a:solidFill>
              <a:latin typeface="Montserrat Bold" charset="0"/>
            </a:endParaRPr>
          </a:p>
          <a:p>
            <a:pPr eaLnBrk="1" hangingPunct="1">
              <a:lnSpc>
                <a:spcPct val="105000"/>
              </a:lnSpc>
              <a:spcBef>
                <a:spcPct val="0"/>
              </a:spcBef>
              <a:buFontTx/>
              <a:buNone/>
            </a:pPr>
            <a:endParaRPr lang="en-US" altLang="en-US" sz="1600">
              <a:solidFill>
                <a:srgbClr val="FFFFFF"/>
              </a:solidFill>
              <a:latin typeface="Montserrat Bold" charset="0"/>
            </a:endParaRPr>
          </a:p>
          <a:p>
            <a:pPr eaLnBrk="1" hangingPunct="1">
              <a:lnSpc>
                <a:spcPct val="105000"/>
              </a:lnSpc>
              <a:spcBef>
                <a:spcPct val="0"/>
              </a:spcBef>
              <a:buFontTx/>
              <a:buNone/>
            </a:pPr>
            <a:r>
              <a:rPr lang="ja-JP" altLang="en-US" sz="1600">
                <a:solidFill>
                  <a:srgbClr val="FFFFFF"/>
                </a:solidFill>
                <a:latin typeface="Montserrat Bold" charset="0"/>
              </a:rPr>
              <a:t>正午の時間帯や、ビーチなどの深刻な日焼けの可能性がある場所では、日焼け予防をしてください。</a:t>
            </a:r>
            <a:endParaRPr lang="en-US" altLang="ja-JP" sz="1600">
              <a:solidFill>
                <a:srgbClr val="FFFFFF"/>
              </a:solidFill>
              <a:latin typeface="Montserrat Bold" charset="0"/>
            </a:endParaRPr>
          </a:p>
          <a:p>
            <a:pPr eaLnBrk="1" hangingPunct="1">
              <a:lnSpc>
                <a:spcPct val="105000"/>
              </a:lnSpc>
              <a:spcBef>
                <a:spcPct val="0"/>
              </a:spcBef>
              <a:buFontTx/>
              <a:buNone/>
            </a:pPr>
            <a:endParaRPr lang="en-US" altLang="en-US" sz="1600">
              <a:solidFill>
                <a:srgbClr val="FFFFFF"/>
              </a:solidFill>
              <a:latin typeface="Montserrat Bold" charset="0"/>
            </a:endParaRPr>
          </a:p>
          <a:p>
            <a:pPr eaLnBrk="1" hangingPunct="1">
              <a:lnSpc>
                <a:spcPct val="105000"/>
              </a:lnSpc>
              <a:spcBef>
                <a:spcPct val="0"/>
              </a:spcBef>
              <a:buFontTx/>
              <a:buNone/>
            </a:pPr>
            <a:r>
              <a:rPr lang="ja-JP" altLang="en-US" sz="1600">
                <a:solidFill>
                  <a:srgbClr val="FFFFFF"/>
                </a:solidFill>
                <a:latin typeface="Montserrat Bold" charset="0"/>
              </a:rPr>
              <a:t>ノンアルコールの水分をたくさん飲み、発汗によって放出される体内の塩分やミネラルを補充してください。医師の監督がない限り、塩分タブレットを摂取しないでください。</a:t>
            </a:r>
            <a:endParaRPr lang="en-US" altLang="ja-JP" sz="1600">
              <a:solidFill>
                <a:srgbClr val="FFFFFF"/>
              </a:solidFill>
              <a:latin typeface="Montserrat Bold" charset="0"/>
            </a:endParaRPr>
          </a:p>
          <a:p>
            <a:pPr eaLnBrk="1" hangingPunct="1">
              <a:lnSpc>
                <a:spcPct val="105000"/>
              </a:lnSpc>
              <a:spcBef>
                <a:spcPct val="0"/>
              </a:spcBef>
              <a:buFontTx/>
              <a:buNone/>
            </a:pPr>
            <a:endParaRPr lang="en-US" altLang="en-US" sz="1600">
              <a:solidFill>
                <a:srgbClr val="FFFFFF"/>
              </a:solidFill>
              <a:latin typeface="Montserrat Bold" charset="0"/>
            </a:endParaRPr>
          </a:p>
          <a:p>
            <a:pPr eaLnBrk="1" hangingPunct="1">
              <a:lnSpc>
                <a:spcPct val="105000"/>
              </a:lnSpc>
              <a:spcBef>
                <a:spcPct val="0"/>
              </a:spcBef>
              <a:buFontTx/>
              <a:buNone/>
            </a:pPr>
            <a:r>
              <a:rPr lang="ja-JP" altLang="en-US" sz="1600">
                <a:solidFill>
                  <a:srgbClr val="FFFFFF"/>
                </a:solidFill>
                <a:latin typeface="Montserrat Bold" charset="0"/>
              </a:rPr>
              <a:t>幼児や子供には涼しくゆったりした服を着せ、帽子や日傘で頭や顔を日光から守りましょう</a:t>
            </a:r>
            <a:endParaRPr lang="en-US" altLang="ja-JP" sz="1600">
              <a:solidFill>
                <a:srgbClr val="FFFFFF"/>
              </a:solidFill>
              <a:latin typeface="Montserrat Bold" charset="0"/>
            </a:endParaRPr>
          </a:p>
          <a:p>
            <a:pPr eaLnBrk="1" hangingPunct="1">
              <a:lnSpc>
                <a:spcPct val="105000"/>
              </a:lnSpc>
              <a:spcBef>
                <a:spcPct val="0"/>
              </a:spcBef>
              <a:buFontTx/>
              <a:buNone/>
            </a:pPr>
            <a:endParaRPr lang="en-US" altLang="en-US" sz="1600">
              <a:solidFill>
                <a:srgbClr val="FFFFFF"/>
              </a:solidFill>
              <a:latin typeface="Montserrat Bold" charset="0"/>
            </a:endParaRPr>
          </a:p>
          <a:p>
            <a:pPr eaLnBrk="1" hangingPunct="1">
              <a:lnSpc>
                <a:spcPct val="105000"/>
              </a:lnSpc>
              <a:spcBef>
                <a:spcPct val="0"/>
              </a:spcBef>
              <a:buFontTx/>
              <a:buNone/>
            </a:pPr>
            <a:r>
              <a:rPr lang="ja-JP" altLang="en-US" sz="1600">
                <a:solidFill>
                  <a:srgbClr val="FFFFFF"/>
                </a:solidFill>
                <a:latin typeface="Montserrat Bold" charset="0"/>
              </a:rPr>
              <a:t>ペットに新鮮な水をたっぷりと与え、日陰の場所に水を置いておいてください。</a:t>
            </a:r>
            <a:endParaRPr lang="en-US" altLang="en-US" sz="1600">
              <a:solidFill>
                <a:srgbClr val="FFFFFF"/>
              </a:solidFill>
              <a:latin typeface="Montserrat Bold" charset="0"/>
            </a:endParaRPr>
          </a:p>
        </p:txBody>
      </p:sp>
      <p:sp>
        <p:nvSpPr>
          <p:cNvPr id="10" name="TextBox 6"/>
          <p:cNvSpPr txBox="1">
            <a:spLocks noChangeArrowheads="1"/>
          </p:cNvSpPr>
          <p:nvPr/>
        </p:nvSpPr>
        <p:spPr bwMode="auto">
          <a:xfrm>
            <a:off x="896045" y="600076"/>
            <a:ext cx="2506376" cy="102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2000"/>
              </a:lnSpc>
              <a:spcBef>
                <a:spcPct val="0"/>
              </a:spcBef>
              <a:buFontTx/>
              <a:buNone/>
            </a:pPr>
            <a:r>
              <a:rPr lang="ja-JP" altLang="en-US" sz="4000" dirty="0" smtClean="0">
                <a:solidFill>
                  <a:srgbClr val="01A6CC"/>
                </a:solidFill>
                <a:latin typeface="Barlow Bold" charset="0"/>
              </a:rPr>
              <a:t>熱中症</a:t>
            </a:r>
            <a:endParaRPr lang="en-US" altLang="ja-JP" sz="4000" dirty="0" smtClean="0">
              <a:solidFill>
                <a:srgbClr val="01A6CC"/>
              </a:solidFill>
              <a:latin typeface="Barlow Bold" charset="0"/>
            </a:endParaRPr>
          </a:p>
          <a:p>
            <a:pPr algn="ctr">
              <a:lnSpc>
                <a:spcPct val="82000"/>
              </a:lnSpc>
              <a:spcBef>
                <a:spcPct val="0"/>
              </a:spcBef>
              <a:buNone/>
            </a:pPr>
            <a:r>
              <a:rPr lang="ja-JP" altLang="en-US" sz="4000" dirty="0">
                <a:solidFill>
                  <a:srgbClr val="FF8800"/>
                </a:solidFill>
                <a:latin typeface="Barlow Bold" charset="0"/>
              </a:rPr>
              <a:t>安全</a:t>
            </a:r>
            <a:r>
              <a:rPr lang="ja-JP" altLang="en-US" sz="4000" dirty="0" smtClean="0">
                <a:solidFill>
                  <a:srgbClr val="FF8800"/>
                </a:solidFill>
                <a:latin typeface="Barlow Bold" charset="0"/>
              </a:rPr>
              <a:t>対策</a:t>
            </a:r>
            <a:endParaRPr lang="en-US" altLang="en-US" sz="4000" dirty="0">
              <a:solidFill>
                <a:srgbClr val="01A6CC"/>
              </a:solidFill>
              <a:latin typeface="Barlow Bold" charset="0"/>
            </a:endParaRPr>
          </a:p>
        </p:txBody>
      </p:sp>
    </p:spTree>
    <p:extLst>
      <p:ext uri="{BB962C8B-B14F-4D97-AF65-F5344CB8AC3E}">
        <p14:creationId xmlns:p14="http://schemas.microsoft.com/office/powerpoint/2010/main" val="621742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7818967" y="1564217"/>
            <a:ext cx="3656542" cy="4949825"/>
            <a:chOff x="0" y="0"/>
            <a:chExt cx="7313766" cy="9898915"/>
          </a:xfrm>
        </p:grpSpPr>
        <p:pic>
          <p:nvPicPr>
            <p:cNvPr id="19465" name="Picture 3"/>
            <p:cNvPicPr>
              <a:picLocks noChangeAspect="1"/>
            </p:cNvPicPr>
            <p:nvPr/>
          </p:nvPicPr>
          <p:blipFill>
            <a:blip r:embed="rId2">
              <a:extLst>
                <a:ext uri="{28A0092B-C50C-407E-A947-70E740481C1C}">
                  <a14:useLocalDpi xmlns:a14="http://schemas.microsoft.com/office/drawing/2010/main" val="0"/>
                </a:ext>
              </a:extLst>
            </a:blip>
            <a:srcRect t="4884" b="4884"/>
            <a:stretch>
              <a:fillRect/>
            </a:stretch>
          </p:blipFill>
          <p:spPr bwMode="auto">
            <a:xfrm>
              <a:off x="0" y="0"/>
              <a:ext cx="7313766" cy="9898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459" name="Group 4"/>
          <p:cNvGrpSpPr>
            <a:grpSpLocks/>
          </p:cNvGrpSpPr>
          <p:nvPr/>
        </p:nvGrpSpPr>
        <p:grpSpPr bwMode="auto">
          <a:xfrm>
            <a:off x="336550" y="686859"/>
            <a:ext cx="6702425" cy="5484283"/>
            <a:chOff x="0" y="0"/>
            <a:chExt cx="3849331" cy="3149816"/>
          </a:xfrm>
        </p:grpSpPr>
        <p:sp>
          <p:nvSpPr>
            <p:cNvPr id="19464" name="Freeform 5"/>
            <p:cNvSpPr>
              <a:spLocks noChangeArrowheads="1"/>
            </p:cNvSpPr>
            <p:nvPr/>
          </p:nvSpPr>
          <p:spPr bwMode="auto">
            <a:xfrm>
              <a:off x="0" y="0"/>
              <a:ext cx="3849331" cy="3149816"/>
            </a:xfrm>
            <a:custGeom>
              <a:avLst/>
              <a:gdLst>
                <a:gd name="T0" fmla="*/ 3724870 w 3849331"/>
                <a:gd name="T1" fmla="*/ 3149816 h 3149816"/>
                <a:gd name="T2" fmla="*/ 124460 w 3849331"/>
                <a:gd name="T3" fmla="*/ 3149816 h 3149816"/>
                <a:gd name="T4" fmla="*/ 0 w 3849331"/>
                <a:gd name="T5" fmla="*/ 3025356 h 3149816"/>
                <a:gd name="T6" fmla="*/ 0 w 3849331"/>
                <a:gd name="T7" fmla="*/ 124460 h 3149816"/>
                <a:gd name="T8" fmla="*/ 124460 w 3849331"/>
                <a:gd name="T9" fmla="*/ 0 h 3149816"/>
                <a:gd name="T10" fmla="*/ 3724871 w 3849331"/>
                <a:gd name="T11" fmla="*/ 0 h 3149816"/>
                <a:gd name="T12" fmla="*/ 3849331 w 3849331"/>
                <a:gd name="T13" fmla="*/ 124460 h 3149816"/>
                <a:gd name="T14" fmla="*/ 3849331 w 3849331"/>
                <a:gd name="T15" fmla="*/ 3025356 h 3149816"/>
                <a:gd name="T16" fmla="*/ 3724871 w 3849331"/>
                <a:gd name="T17" fmla="*/ 3149816 h 3149816"/>
                <a:gd name="T18" fmla="*/ 3724870 w 3849331"/>
                <a:gd name="T19" fmla="*/ 3149816 h 31498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49331"/>
                <a:gd name="T31" fmla="*/ 0 h 3149816"/>
                <a:gd name="T32" fmla="*/ 3849331 w 3849331"/>
                <a:gd name="T33" fmla="*/ 3149816 h 31498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49331" h="3149816">
                  <a:moveTo>
                    <a:pt x="3724870" y="3149816"/>
                  </a:moveTo>
                  <a:lnTo>
                    <a:pt x="124460" y="3149816"/>
                  </a:lnTo>
                  <a:cubicBezTo>
                    <a:pt x="55880" y="3149816"/>
                    <a:pt x="0" y="3093936"/>
                    <a:pt x="0" y="3025356"/>
                  </a:cubicBezTo>
                  <a:lnTo>
                    <a:pt x="0" y="124460"/>
                  </a:lnTo>
                  <a:cubicBezTo>
                    <a:pt x="0" y="55880"/>
                    <a:pt x="55880" y="0"/>
                    <a:pt x="124460" y="0"/>
                  </a:cubicBezTo>
                  <a:lnTo>
                    <a:pt x="3724871" y="0"/>
                  </a:lnTo>
                  <a:cubicBezTo>
                    <a:pt x="3793451" y="0"/>
                    <a:pt x="3849331" y="55880"/>
                    <a:pt x="3849331" y="124460"/>
                  </a:cubicBezTo>
                  <a:lnTo>
                    <a:pt x="3849331" y="3025356"/>
                  </a:lnTo>
                  <a:cubicBezTo>
                    <a:pt x="3849331" y="3093936"/>
                    <a:pt x="3793451" y="3149816"/>
                    <a:pt x="3724871" y="3149816"/>
                  </a:cubicBezTo>
                  <a:lnTo>
                    <a:pt x="3724870" y="3149816"/>
                  </a:lnTo>
                  <a:close/>
                </a:path>
              </a:pathLst>
            </a:custGeom>
            <a:solidFill>
              <a:srgbClr val="E35A1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p>
          </p:txBody>
        </p:sp>
      </p:grpSp>
      <p:sp>
        <p:nvSpPr>
          <p:cNvPr id="19460" name="TextBox 6"/>
          <p:cNvSpPr txBox="1">
            <a:spLocks noChangeArrowheads="1"/>
          </p:cNvSpPr>
          <p:nvPr/>
        </p:nvSpPr>
        <p:spPr bwMode="auto">
          <a:xfrm>
            <a:off x="8501593" y="452397"/>
            <a:ext cx="2506376" cy="1021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82000"/>
              </a:lnSpc>
              <a:spcBef>
                <a:spcPct val="0"/>
              </a:spcBef>
              <a:buFontTx/>
              <a:buNone/>
            </a:pPr>
            <a:r>
              <a:rPr lang="ja-JP" altLang="en-US" sz="4000" dirty="0" smtClean="0">
                <a:solidFill>
                  <a:srgbClr val="01A6CC"/>
                </a:solidFill>
                <a:latin typeface="Barlow Bold" charset="0"/>
              </a:rPr>
              <a:t>熱中症</a:t>
            </a:r>
            <a:endParaRPr lang="en-US" altLang="ja-JP" sz="4000" dirty="0" smtClean="0">
              <a:solidFill>
                <a:srgbClr val="01A6CC"/>
              </a:solidFill>
              <a:latin typeface="Barlow Bold" charset="0"/>
            </a:endParaRPr>
          </a:p>
          <a:p>
            <a:pPr algn="ctr">
              <a:lnSpc>
                <a:spcPct val="82000"/>
              </a:lnSpc>
              <a:spcBef>
                <a:spcPct val="0"/>
              </a:spcBef>
              <a:buNone/>
            </a:pPr>
            <a:r>
              <a:rPr lang="ja-JP" altLang="en-US" sz="4000" dirty="0">
                <a:solidFill>
                  <a:srgbClr val="FF8800"/>
                </a:solidFill>
                <a:latin typeface="Barlow Bold" charset="0"/>
              </a:rPr>
              <a:t>安全</a:t>
            </a:r>
            <a:r>
              <a:rPr lang="ja-JP" altLang="en-US" sz="4000" dirty="0" smtClean="0">
                <a:solidFill>
                  <a:srgbClr val="FF8800"/>
                </a:solidFill>
                <a:latin typeface="Barlow Bold" charset="0"/>
              </a:rPr>
              <a:t>対策</a:t>
            </a:r>
            <a:endParaRPr lang="en-US" altLang="en-US" sz="4000" dirty="0">
              <a:solidFill>
                <a:srgbClr val="01A6CC"/>
              </a:solidFill>
              <a:latin typeface="Barlow Bold" charset="0"/>
            </a:endParaRPr>
          </a:p>
        </p:txBody>
      </p:sp>
      <p:sp>
        <p:nvSpPr>
          <p:cNvPr id="19463" name="TextBox 9"/>
          <p:cNvSpPr txBox="1">
            <a:spLocks noChangeArrowheads="1"/>
          </p:cNvSpPr>
          <p:nvPr/>
        </p:nvSpPr>
        <p:spPr bwMode="auto">
          <a:xfrm>
            <a:off x="546832" y="750221"/>
            <a:ext cx="6035675" cy="5357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517525" indent="-258763">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28000"/>
              </a:lnSpc>
              <a:spcBef>
                <a:spcPct val="0"/>
              </a:spcBef>
              <a:buFontTx/>
              <a:buNone/>
            </a:pPr>
            <a:r>
              <a:rPr lang="ja-JP" altLang="en-US" sz="1600" dirty="0">
                <a:solidFill>
                  <a:srgbClr val="FFFFFF"/>
                </a:solidFill>
                <a:latin typeface="Montserrat Bold" charset="0"/>
                <a:ea typeface="Yu Gothic" panose="020B0400000000000000" pitchFamily="34" charset="-128"/>
                <a:cs typeface="MS PGothic" panose="020B0600070205080204" pitchFamily="34" charset="-128"/>
              </a:rPr>
              <a:t>熱疲労または熱中症の治療</a:t>
            </a:r>
            <a:r>
              <a:rPr lang="en-US" altLang="ja-JP" sz="1600" dirty="0">
                <a:solidFill>
                  <a:srgbClr val="FFFFFF"/>
                </a:solidFill>
                <a:latin typeface="Montserrat Bold" charset="0"/>
                <a:ea typeface="Yu Gothic" panose="020B0400000000000000" pitchFamily="34" charset="-128"/>
                <a:cs typeface="MS PGothic" panose="020B0600070205080204" pitchFamily="34" charset="-128"/>
              </a:rPr>
              <a:t>: </a:t>
            </a:r>
            <a:endParaRPr lang="en-US" altLang="ja-JP" sz="1600" dirty="0">
              <a:ea typeface="Yu Gothic" panose="020B0400000000000000" pitchFamily="34" charset="-128"/>
              <a:cs typeface="MS PGothic" panose="020B0600070205080204"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cs typeface="MS PGothic" panose="020B0600070205080204" pitchFamily="34" charset="-128"/>
              </a:rPr>
              <a:t>体を冷やすことで体温を下げる。</a:t>
            </a:r>
            <a:r>
              <a:rPr lang="en-US" altLang="ja-JP" sz="1600" dirty="0">
                <a:solidFill>
                  <a:srgbClr val="FFFFFF"/>
                </a:solidFill>
                <a:latin typeface="Montserrat Bold" charset="0"/>
              </a:rPr>
              <a:t> </a:t>
            </a:r>
            <a:endParaRPr lang="en-US" altLang="en-US" sz="1600" dirty="0">
              <a:solidFill>
                <a:srgbClr val="FFFFFF"/>
              </a:solidFill>
              <a:latin typeface="Montserrat Bold" charset="0"/>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不要な衣服を脱ぐ。</a:t>
            </a:r>
            <a:r>
              <a:rPr lang="en-US" altLang="ja-JP" sz="1600" dirty="0">
                <a:solidFill>
                  <a:srgbClr val="FFFFFF"/>
                </a:solidFill>
                <a:latin typeface="Montserrat Bold" charset="0"/>
              </a:rPr>
              <a:t> </a:t>
            </a:r>
            <a:endParaRPr lang="en-US" altLang="en-US" sz="1600" dirty="0">
              <a:solidFill>
                <a:srgbClr val="FFFFFF"/>
              </a:solidFill>
              <a:latin typeface="Montserrat Bold" charset="0"/>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冷却を促進するために、首、足の付け根、脇の下に水、冷風、濡れたシート、または氷を当てます。</a:t>
            </a:r>
            <a:endParaRPr lang="en-US" altLang="en-US"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直ちに専門家の診察を受けてください。</a:t>
            </a:r>
            <a:endParaRPr lang="en-US" altLang="ja-JP"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Tx/>
              <a:buNone/>
            </a:pPr>
            <a:endParaRPr lang="en-US" altLang="en-US" sz="1600" dirty="0">
              <a:solidFill>
                <a:srgbClr val="FFFFFF"/>
              </a:solidFill>
              <a:latin typeface="Montserrat Bold" charset="0"/>
            </a:endParaRPr>
          </a:p>
          <a:p>
            <a:pPr eaLnBrk="1" hangingPunct="1">
              <a:lnSpc>
                <a:spcPct val="128000"/>
              </a:lnSpc>
              <a:spcBef>
                <a:spcPct val="0"/>
              </a:spcBef>
              <a:buFontTx/>
              <a:buNone/>
            </a:pPr>
            <a:r>
              <a:rPr lang="ja-JP" altLang="en-US" sz="1600" dirty="0">
                <a:solidFill>
                  <a:srgbClr val="FFFFFF"/>
                </a:solidFill>
                <a:latin typeface="Montserrat Bold" charset="0"/>
                <a:ea typeface="Yu Gothic" panose="020B0400000000000000" pitchFamily="34" charset="-128"/>
              </a:rPr>
              <a:t>防止</a:t>
            </a:r>
            <a:r>
              <a:rPr lang="en-US" altLang="ja-JP" sz="1600" dirty="0">
                <a:solidFill>
                  <a:srgbClr val="FFFFFF"/>
                </a:solidFill>
                <a:latin typeface="Montserrat Bold" charset="0"/>
              </a:rPr>
              <a:t>: </a:t>
            </a:r>
            <a:endParaRPr lang="ja-JP" altLang="en-US"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身体活動を中止し、涼しい場所に移動してください。</a:t>
            </a:r>
            <a:endParaRPr lang="en-US" altLang="en-US"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水かスポーツドリンクを飲みましょう。</a:t>
            </a:r>
            <a:endParaRPr lang="en-US" altLang="en-US"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けいれんが治まるのを待ってから、身体活動を行ってください。</a:t>
            </a:r>
            <a:endParaRPr lang="en-US" altLang="ja-JP"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Tx/>
              <a:buNone/>
            </a:pPr>
            <a:endParaRPr lang="en-US" altLang="en-US" sz="1600" dirty="0">
              <a:solidFill>
                <a:srgbClr val="FFFFFF"/>
              </a:solidFill>
              <a:latin typeface="Montserrat Bold" charset="0"/>
            </a:endParaRPr>
          </a:p>
          <a:p>
            <a:pPr eaLnBrk="1" hangingPunct="1">
              <a:lnSpc>
                <a:spcPct val="128000"/>
              </a:lnSpc>
              <a:spcBef>
                <a:spcPct val="0"/>
              </a:spcBef>
              <a:buFontTx/>
              <a:buNone/>
            </a:pPr>
            <a:r>
              <a:rPr lang="ja-JP" altLang="en-US" sz="1600" dirty="0">
                <a:solidFill>
                  <a:srgbClr val="FFFFFF"/>
                </a:solidFill>
                <a:latin typeface="Montserrat Bold" charset="0"/>
                <a:ea typeface="Yu Gothic" panose="020B0400000000000000" pitchFamily="34" charset="-128"/>
              </a:rPr>
              <a:t>次の場合はすぐに医師の診察を受けてください</a:t>
            </a:r>
            <a:r>
              <a:rPr lang="en-US" altLang="ja-JP" sz="1600" dirty="0">
                <a:solidFill>
                  <a:srgbClr val="FFFFFF"/>
                </a:solidFill>
                <a:latin typeface="Montserrat Bold" charset="0"/>
              </a:rPr>
              <a:t>: </a:t>
            </a: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けいれんが、</a:t>
            </a:r>
            <a:r>
              <a:rPr lang="en-US" altLang="ja-JP" sz="1600" dirty="0">
                <a:solidFill>
                  <a:srgbClr val="FFFFFF"/>
                </a:solidFill>
                <a:latin typeface="Montserrat Bold" charset="0"/>
                <a:ea typeface="Yu Gothic" panose="020B0400000000000000" pitchFamily="34" charset="-128"/>
              </a:rPr>
              <a:t>1</a:t>
            </a:r>
            <a:r>
              <a:rPr lang="ja-JP" altLang="en-US" sz="1600" dirty="0">
                <a:solidFill>
                  <a:srgbClr val="FFFFFF"/>
                </a:solidFill>
                <a:latin typeface="Montserrat Bold" charset="0"/>
                <a:ea typeface="Yu Gothic" panose="020B0400000000000000" pitchFamily="34" charset="-128"/>
              </a:rPr>
              <a:t>時間以上続いている。</a:t>
            </a:r>
            <a:endParaRPr lang="en-US" altLang="ja-JP"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減塩ダイエット中。</a:t>
            </a:r>
            <a:endParaRPr lang="en-US" altLang="ja-JP" sz="1600" dirty="0">
              <a:solidFill>
                <a:srgbClr val="FFFFFF"/>
              </a:solidFill>
              <a:latin typeface="Montserrat Bold" charset="0"/>
              <a:ea typeface="Yu Gothic" panose="020B0400000000000000" pitchFamily="34" charset="-128"/>
            </a:endParaRPr>
          </a:p>
          <a:p>
            <a:pPr lvl="1" eaLnBrk="1" hangingPunct="1">
              <a:lnSpc>
                <a:spcPct val="128000"/>
              </a:lnSpc>
              <a:spcBef>
                <a:spcPct val="0"/>
              </a:spcBef>
              <a:buFont typeface="Arial" panose="020B0604020202020204" pitchFamily="34" charset="0"/>
              <a:buChar char="•"/>
            </a:pPr>
            <a:r>
              <a:rPr lang="ja-JP" altLang="en-US" sz="1600" dirty="0">
                <a:solidFill>
                  <a:srgbClr val="FFFFFF"/>
                </a:solidFill>
                <a:latin typeface="Montserrat Bold" charset="0"/>
                <a:ea typeface="Yu Gothic" panose="020B0400000000000000" pitchFamily="34" charset="-128"/>
              </a:rPr>
              <a:t>心臓に問題を抱えている。</a:t>
            </a:r>
            <a:endParaRPr lang="en-US" altLang="en-US" sz="1600" dirty="0">
              <a:solidFill>
                <a:srgbClr val="FFFFFF"/>
              </a:solidFill>
              <a:latin typeface="Montserrat Bold" charset="0"/>
              <a:ea typeface="Yu Gothic" panose="020B0400000000000000" pitchFamily="34" charset="-128"/>
            </a:endParaRPr>
          </a:p>
        </p:txBody>
      </p:sp>
    </p:spTree>
    <p:extLst>
      <p:ext uri="{BB962C8B-B14F-4D97-AF65-F5344CB8AC3E}">
        <p14:creationId xmlns:p14="http://schemas.microsoft.com/office/powerpoint/2010/main" val="41834509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E74FF56111874F8528354EA601358C" ma:contentTypeVersion="16" ma:contentTypeDescription="Create a new document." ma:contentTypeScope="" ma:versionID="eaf9acac9643d8ea767c5030655a490b">
  <xsd:schema xmlns:xsd="http://www.w3.org/2001/XMLSchema" xmlns:xs="http://www.w3.org/2001/XMLSchema" xmlns:p="http://schemas.microsoft.com/office/2006/metadata/properties" xmlns:ns3="30e15a99-2787-4658-9a49-e1375a37af84" xmlns:ns4="f29e537e-536d-4c3d-a73c-f40e94626c0e" targetNamespace="http://schemas.microsoft.com/office/2006/metadata/properties" ma:root="true" ma:fieldsID="00d640b85cda25b2d08969cbdec3b6fa" ns3:_="" ns4:_="">
    <xsd:import namespace="30e15a99-2787-4658-9a49-e1375a37af84"/>
    <xsd:import namespace="f29e537e-536d-4c3d-a73c-f40e94626c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e15a99-2787-4658-9a49-e1375a37af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e537e-536d-4c3d-a73c-f40e94626c0e"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0e15a99-2787-4658-9a49-e1375a37af84" xsi:nil="true"/>
  </documentManagement>
</p:properties>
</file>

<file path=customXml/itemProps1.xml><?xml version="1.0" encoding="utf-8"?>
<ds:datastoreItem xmlns:ds="http://schemas.openxmlformats.org/officeDocument/2006/customXml" ds:itemID="{34096C7A-0CF8-4087-BBE2-DF845F920E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e15a99-2787-4658-9a49-e1375a37af84"/>
    <ds:schemaRef ds:uri="f29e537e-536d-4c3d-a73c-f40e94626c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62249D-45EF-4454-8324-4C102492B346}">
  <ds:schemaRefs>
    <ds:schemaRef ds:uri="http://schemas.microsoft.com/sharepoint/v3/contenttype/forms"/>
  </ds:schemaRefs>
</ds:datastoreItem>
</file>

<file path=customXml/itemProps3.xml><?xml version="1.0" encoding="utf-8"?>
<ds:datastoreItem xmlns:ds="http://schemas.openxmlformats.org/officeDocument/2006/customXml" ds:itemID="{E8A43824-B48D-45DA-883F-8430A53F80EA}">
  <ds:schemaRefs>
    <ds:schemaRef ds:uri="http://purl.org/dc/terms/"/>
    <ds:schemaRef ds:uri="http://schemas.openxmlformats.org/package/2006/metadata/core-properties"/>
    <ds:schemaRef ds:uri="http://schemas.microsoft.com/office/2006/documentManagement/types"/>
    <ds:schemaRef ds:uri="30e15a99-2787-4658-9a49-e1375a37af84"/>
    <ds:schemaRef ds:uri="http://schemas.microsoft.com/office/infopath/2007/PartnerControls"/>
    <ds:schemaRef ds:uri="http://purl.org/dc/elements/1.1/"/>
    <ds:schemaRef ds:uri="http://schemas.microsoft.com/office/2006/metadata/properties"/>
    <ds:schemaRef ds:uri="f29e537e-536d-4c3d-a73c-f40e94626c0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10</TotalTime>
  <Words>798</Words>
  <Application>Microsoft Office PowerPoint</Application>
  <PresentationFormat>Widescreen</PresentationFormat>
  <Paragraphs>95</Paragraphs>
  <Slides>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Barlow Bold</vt:lpstr>
      <vt:lpstr>Montserrat Bold</vt:lpstr>
      <vt:lpstr>MS PGothic</vt:lpstr>
      <vt:lpstr>Yu Gothic</vt:lpstr>
      <vt:lpstr>Yu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ONE-NET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Umemura, Tatsuya FORNATL JA USN CFAY</dc:creator>
  <cp:lastModifiedBy>Tatsuya Umemura</cp:lastModifiedBy>
  <cp:revision>3</cp:revision>
  <dcterms:created xsi:type="dcterms:W3CDTF">2024-08-07T00:07:44Z</dcterms:created>
  <dcterms:modified xsi:type="dcterms:W3CDTF">2024-08-07T00:18:17Z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0x0101002CE74FF56111874F8528354EA601358C</vt:lpwstr>
  </property>
</Properties>
</file>